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32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sh Tachino" userId="a0189de61c910784" providerId="LiveId" clId="{6F5AF86B-B697-40A5-AF84-4F99BDB38D2C}"/>
    <pc:docChg chg="custSel modSld">
      <pc:chgData name="Tosh Tachino" userId="a0189de61c910784" providerId="LiveId" clId="{6F5AF86B-B697-40A5-AF84-4F99BDB38D2C}" dt="2026-08-25T23:31:04.185" v="236"/>
      <pc:docMkLst>
        <pc:docMk/>
      </pc:docMkLst>
      <pc:sldChg chg="addSp modSp mod modTransition modNotes">
        <pc:chgData name="Tosh Tachino" userId="a0189de61c910784" providerId="LiveId" clId="{6F5AF86B-B697-40A5-AF84-4F99BDB38D2C}" dt="2026-08-25T23:31:04.185" v="236"/>
        <pc:sldMkLst>
          <pc:docMk/>
          <pc:sldMk cId="1769816793" sldId="256"/>
        </pc:sldMkLst>
        <pc:spChg chg="mod">
          <ac:chgData name="Tosh Tachino" userId="a0189de61c910784" providerId="LiveId" clId="{6F5AF86B-B697-40A5-AF84-4F99BDB38D2C}" dt="2026-08-25T11:17:20.911" v="121" actId="14100"/>
          <ac:spMkLst>
            <pc:docMk/>
            <pc:sldMk cId="1769816793" sldId="256"/>
            <ac:spMk id="2" creationId="{7D2ABEA1-FBCF-4E35-83E3-F477974ED610}"/>
          </ac:spMkLst>
        </pc:spChg>
        <pc:spChg chg="add mod">
          <ac:chgData name="Tosh Tachino" userId="a0189de61c910784" providerId="LiveId" clId="{6F5AF86B-B697-40A5-AF84-4F99BDB38D2C}" dt="2026-08-25T11:17:17.271" v="120" actId="1076"/>
          <ac:spMkLst>
            <pc:docMk/>
            <pc:sldMk cId="1769816793" sldId="256"/>
            <ac:spMk id="7" creationId="{C771A5CE-0381-F947-3B30-5556634646EE}"/>
          </ac:spMkLst>
        </pc:spChg>
      </pc:sldChg>
      <pc:sldChg chg="modTransition modNotes">
        <pc:chgData name="Tosh Tachino" userId="a0189de61c910784" providerId="LiveId" clId="{6F5AF86B-B697-40A5-AF84-4F99BDB38D2C}" dt="2026-08-25T23:31:04.185" v="236"/>
        <pc:sldMkLst>
          <pc:docMk/>
          <pc:sldMk cId="228581632" sldId="257"/>
        </pc:sldMkLst>
      </pc:sldChg>
      <pc:sldChg chg="modTransition modNotes">
        <pc:chgData name="Tosh Tachino" userId="a0189de61c910784" providerId="LiveId" clId="{6F5AF86B-B697-40A5-AF84-4F99BDB38D2C}" dt="2026-08-25T23:31:04.185" v="236"/>
        <pc:sldMkLst>
          <pc:docMk/>
          <pc:sldMk cId="1692236891" sldId="258"/>
        </pc:sldMkLst>
      </pc:sldChg>
      <pc:sldChg chg="modTransition modNotes">
        <pc:chgData name="Tosh Tachino" userId="a0189de61c910784" providerId="LiveId" clId="{6F5AF86B-B697-40A5-AF84-4F99BDB38D2C}" dt="2026-08-25T23:31:04.185" v="236"/>
        <pc:sldMkLst>
          <pc:docMk/>
          <pc:sldMk cId="573277078" sldId="259"/>
        </pc:sldMkLst>
      </pc:sldChg>
      <pc:sldChg chg="modTransition modNotes">
        <pc:chgData name="Tosh Tachino" userId="a0189de61c910784" providerId="LiveId" clId="{6F5AF86B-B697-40A5-AF84-4F99BDB38D2C}" dt="2026-08-25T23:31:04.185" v="236"/>
        <pc:sldMkLst>
          <pc:docMk/>
          <pc:sldMk cId="618342166" sldId="260"/>
        </pc:sldMkLst>
      </pc:sldChg>
      <pc:sldChg chg="modTransition modNotes">
        <pc:chgData name="Tosh Tachino" userId="a0189de61c910784" providerId="LiveId" clId="{6F5AF86B-B697-40A5-AF84-4F99BDB38D2C}" dt="2026-08-25T23:31:04.185" v="236"/>
        <pc:sldMkLst>
          <pc:docMk/>
          <pc:sldMk cId="1019963251" sldId="261"/>
        </pc:sldMkLst>
      </pc:sldChg>
      <pc:sldChg chg="modTransition modNotes">
        <pc:chgData name="Tosh Tachino" userId="a0189de61c910784" providerId="LiveId" clId="{6F5AF86B-B697-40A5-AF84-4F99BDB38D2C}" dt="2026-08-25T23:31:04.185" v="236"/>
        <pc:sldMkLst>
          <pc:docMk/>
          <pc:sldMk cId="31370035" sldId="262"/>
        </pc:sldMkLst>
      </pc:sldChg>
      <pc:sldChg chg="modTransition modNotes">
        <pc:chgData name="Tosh Tachino" userId="a0189de61c910784" providerId="LiveId" clId="{6F5AF86B-B697-40A5-AF84-4F99BDB38D2C}" dt="2026-08-25T23:31:04.185" v="236"/>
        <pc:sldMkLst>
          <pc:docMk/>
          <pc:sldMk cId="798561060" sldId="263"/>
        </pc:sldMkLst>
      </pc:sldChg>
      <pc:sldChg chg="modTransition modNotes">
        <pc:chgData name="Tosh Tachino" userId="a0189de61c910784" providerId="LiveId" clId="{6F5AF86B-B697-40A5-AF84-4F99BDB38D2C}" dt="2026-08-25T23:31:04.185" v="236"/>
        <pc:sldMkLst>
          <pc:docMk/>
          <pc:sldMk cId="181969993" sldId="264"/>
        </pc:sldMkLst>
      </pc:sldChg>
      <pc:sldChg chg="modTransition modNotes">
        <pc:chgData name="Tosh Tachino" userId="a0189de61c910784" providerId="LiveId" clId="{6F5AF86B-B697-40A5-AF84-4F99BDB38D2C}" dt="2026-08-25T23:31:04.185" v="236"/>
        <pc:sldMkLst>
          <pc:docMk/>
          <pc:sldMk cId="23840840" sldId="265"/>
        </pc:sldMkLst>
      </pc:sldChg>
      <pc:sldChg chg="modTransition modNotes">
        <pc:chgData name="Tosh Tachino" userId="a0189de61c910784" providerId="LiveId" clId="{6F5AF86B-B697-40A5-AF84-4F99BDB38D2C}" dt="2026-08-25T23:31:04.185" v="236"/>
        <pc:sldMkLst>
          <pc:docMk/>
          <pc:sldMk cId="186654721" sldId="266"/>
        </pc:sldMkLst>
      </pc:sldChg>
      <pc:sldChg chg="modTransition modNotes">
        <pc:chgData name="Tosh Tachino" userId="a0189de61c910784" providerId="LiveId" clId="{6F5AF86B-B697-40A5-AF84-4F99BDB38D2C}" dt="2026-08-25T23:31:04.185" v="236"/>
        <pc:sldMkLst>
          <pc:docMk/>
          <pc:sldMk cId="1530656418" sldId="267"/>
        </pc:sldMkLst>
      </pc:sldChg>
      <pc:sldChg chg="modTransition modNotes">
        <pc:chgData name="Tosh Tachino" userId="a0189de61c910784" providerId="LiveId" clId="{6F5AF86B-B697-40A5-AF84-4F99BDB38D2C}" dt="2026-08-25T23:31:04.185" v="236"/>
        <pc:sldMkLst>
          <pc:docMk/>
          <pc:sldMk cId="719775751" sldId="268"/>
        </pc:sldMkLst>
      </pc:sldChg>
      <pc:sldChg chg="modSp mod modTransition modNotes">
        <pc:chgData name="Tosh Tachino" userId="a0189de61c910784" providerId="LiveId" clId="{6F5AF86B-B697-40A5-AF84-4F99BDB38D2C}" dt="2026-08-25T23:31:04.185" v="236"/>
        <pc:sldMkLst>
          <pc:docMk/>
          <pc:sldMk cId="1490082303" sldId="269"/>
        </pc:sldMkLst>
        <pc:spChg chg="mod">
          <ac:chgData name="Tosh Tachino" userId="a0189de61c910784" providerId="LiveId" clId="{6F5AF86B-B697-40A5-AF84-4F99BDB38D2C}" dt="2026-08-25T23:25:50.462" v="202" actId="6549"/>
          <ac:spMkLst>
            <pc:docMk/>
            <pc:sldMk cId="1490082303" sldId="269"/>
            <ac:spMk id="21" creationId="{78B3632D-D80A-4532-8AF7-43B92C984DE1}"/>
          </ac:spMkLst>
        </pc:spChg>
        <pc:spChg chg="mod">
          <ac:chgData name="Tosh Tachino" userId="a0189de61c910784" providerId="LiveId" clId="{6F5AF86B-B697-40A5-AF84-4F99BDB38D2C}" dt="2026-08-25T23:26:34.358" v="235" actId="14100"/>
          <ac:spMkLst>
            <pc:docMk/>
            <pc:sldMk cId="1490082303" sldId="269"/>
            <ac:spMk id="22" creationId="{AD692D75-5BAF-4F4C-9589-50613C982464}"/>
          </ac:spMkLst>
        </pc:spChg>
        <pc:spChg chg="mod">
          <ac:chgData name="Tosh Tachino" userId="a0189de61c910784" providerId="LiveId" clId="{6F5AF86B-B697-40A5-AF84-4F99BDB38D2C}" dt="2026-08-25T23:26:32.303" v="234" actId="14100"/>
          <ac:spMkLst>
            <pc:docMk/>
            <pc:sldMk cId="1490082303" sldId="269"/>
            <ac:spMk id="27" creationId="{793DEEC0-4D3B-4795-9865-D575419E8911}"/>
          </ac:spMkLst>
        </pc:spChg>
      </pc:sldChg>
      <pc:sldChg chg="addSp modSp mod modTransition modNotes">
        <pc:chgData name="Tosh Tachino" userId="a0189de61c910784" providerId="LiveId" clId="{6F5AF86B-B697-40A5-AF84-4F99BDB38D2C}" dt="2026-08-25T23:31:04.185" v="236"/>
        <pc:sldMkLst>
          <pc:docMk/>
          <pc:sldMk cId="573277078" sldId="270"/>
        </pc:sldMkLst>
        <pc:spChg chg="add mod">
          <ac:chgData name="Tosh Tachino" userId="a0189de61c910784" providerId="LiveId" clId="{6F5AF86B-B697-40A5-AF84-4F99BDB38D2C}" dt="2026-08-25T23:24:46.495" v="201" actId="1076"/>
          <ac:spMkLst>
            <pc:docMk/>
            <pc:sldMk cId="573277078" sldId="270"/>
            <ac:spMk id="8" creationId="{1B820D65-186E-4D49-FE4D-1C2B9A29DCE9}"/>
          </ac:spMkLst>
        </pc:spChg>
        <pc:spChg chg="mod">
          <ac:chgData name="Tosh Tachino" userId="a0189de61c910784" providerId="LiveId" clId="{6F5AF86B-B697-40A5-AF84-4F99BDB38D2C}" dt="2026-08-25T23:22:46.414" v="162" actId="20577"/>
          <ac:spMkLst>
            <pc:docMk/>
            <pc:sldMk cId="573277078" sldId="270"/>
            <ac:spMk id="9" creationId="{68D03AA8-7B99-4486-ACD8-6630A645BC16}"/>
          </ac:spMkLst>
        </pc:spChg>
        <pc:spChg chg="mod">
          <ac:chgData name="Tosh Tachino" userId="a0189de61c910784" providerId="LiveId" clId="{6F5AF86B-B697-40A5-AF84-4F99BDB38D2C}" dt="2026-08-25T23:24:39.751" v="200" actId="1076"/>
          <ac:spMkLst>
            <pc:docMk/>
            <pc:sldMk cId="573277078" sldId="270"/>
            <ac:spMk id="10" creationId="{077AEB99-1519-4BA6-9667-EA07DCB6446A}"/>
          </ac:spMkLst>
        </pc:spChg>
        <pc:spChg chg="mod">
          <ac:chgData name="Tosh Tachino" userId="a0189de61c910784" providerId="LiveId" clId="{6F5AF86B-B697-40A5-AF84-4F99BDB38D2C}" dt="2026-08-25T23:24:39.751" v="200" actId="1076"/>
          <ac:spMkLst>
            <pc:docMk/>
            <pc:sldMk cId="573277078" sldId="270"/>
            <ac:spMk id="11" creationId="{832831CA-2AA1-4893-8409-1DC0BCB7FDF5}"/>
          </ac:spMkLst>
        </pc:spChg>
        <pc:spChg chg="mod">
          <ac:chgData name="Tosh Tachino" userId="a0189de61c910784" providerId="LiveId" clId="{6F5AF86B-B697-40A5-AF84-4F99BDB38D2C}" dt="2026-08-25T23:24:39.751" v="200" actId="1076"/>
          <ac:spMkLst>
            <pc:docMk/>
            <pc:sldMk cId="573277078" sldId="270"/>
            <ac:spMk id="12" creationId="{3BD50F0A-8EC3-4FD2-AA9A-743405324801}"/>
          </ac:spMkLst>
        </pc:spChg>
        <pc:spChg chg="mod">
          <ac:chgData name="Tosh Tachino" userId="a0189de61c910784" providerId="LiveId" clId="{6F5AF86B-B697-40A5-AF84-4F99BDB38D2C}" dt="2026-08-25T23:24:39.751" v="200" actId="1076"/>
          <ac:spMkLst>
            <pc:docMk/>
            <pc:sldMk cId="573277078" sldId="270"/>
            <ac:spMk id="14" creationId="{06703431-8E9D-495F-ACBE-70D9150E49CC}"/>
          </ac:spMkLst>
        </pc:spChg>
        <pc:spChg chg="mod">
          <ac:chgData name="Tosh Tachino" userId="a0189de61c910784" providerId="LiveId" clId="{6F5AF86B-B697-40A5-AF84-4F99BDB38D2C}" dt="2026-08-25T23:24:39.751" v="200" actId="1076"/>
          <ac:spMkLst>
            <pc:docMk/>
            <pc:sldMk cId="573277078" sldId="270"/>
            <ac:spMk id="15" creationId="{1DF9D4C0-B424-4FF7-902C-64CF10C67AE3}"/>
          </ac:spMkLst>
        </pc:spChg>
        <pc:spChg chg="mod">
          <ac:chgData name="Tosh Tachino" userId="a0189de61c910784" providerId="LiveId" clId="{6F5AF86B-B697-40A5-AF84-4F99BDB38D2C}" dt="2026-08-25T23:24:39.751" v="200" actId="1076"/>
          <ac:spMkLst>
            <pc:docMk/>
            <pc:sldMk cId="573277078" sldId="270"/>
            <ac:spMk id="16" creationId="{EAB11E03-87BA-43D2-BE06-5F1978CD63DB}"/>
          </ac:spMkLst>
        </pc:spChg>
        <pc:spChg chg="mod">
          <ac:chgData name="Tosh Tachino" userId="a0189de61c910784" providerId="LiveId" clId="{6F5AF86B-B697-40A5-AF84-4F99BDB38D2C}" dt="2026-08-25T23:24:39.751" v="200" actId="1076"/>
          <ac:spMkLst>
            <pc:docMk/>
            <pc:sldMk cId="573277078" sldId="270"/>
            <ac:spMk id="19" creationId="{FEB8D4BB-1011-49EA-93B0-2B7848087C9E}"/>
          </ac:spMkLst>
        </pc:spChg>
        <pc:spChg chg="mod">
          <ac:chgData name="Tosh Tachino" userId="a0189de61c910784" providerId="LiveId" clId="{6F5AF86B-B697-40A5-AF84-4F99BDB38D2C}" dt="2026-08-25T23:24:39.751" v="200" actId="1076"/>
          <ac:spMkLst>
            <pc:docMk/>
            <pc:sldMk cId="573277078" sldId="270"/>
            <ac:spMk id="23" creationId="{4E8BDF66-3C04-413E-8681-CA939A0BB596}"/>
          </ac:spMkLst>
        </pc:spChg>
        <pc:spChg chg="mod">
          <ac:chgData name="Tosh Tachino" userId="a0189de61c910784" providerId="LiveId" clId="{6F5AF86B-B697-40A5-AF84-4F99BDB38D2C}" dt="2026-08-25T23:24:39.751" v="200" actId="1076"/>
          <ac:spMkLst>
            <pc:docMk/>
            <pc:sldMk cId="573277078" sldId="270"/>
            <ac:spMk id="25" creationId="{F0EFAEF1-3F69-4C78-9F5C-E241C9468FFD}"/>
          </ac:spMkLst>
        </pc:spChg>
        <pc:spChg chg="mod">
          <ac:chgData name="Tosh Tachino" userId="a0189de61c910784" providerId="LiveId" clId="{6F5AF86B-B697-40A5-AF84-4F99BDB38D2C}" dt="2026-08-25T23:24:39.751" v="200" actId="1076"/>
          <ac:spMkLst>
            <pc:docMk/>
            <pc:sldMk cId="573277078" sldId="270"/>
            <ac:spMk id="28" creationId="{DAB9403C-1F86-477C-A59F-C38B44949504}"/>
          </ac:spMkLst>
        </pc:spChg>
        <pc:spChg chg="mod">
          <ac:chgData name="Tosh Tachino" userId="a0189de61c910784" providerId="LiveId" clId="{6F5AF86B-B697-40A5-AF84-4F99BDB38D2C}" dt="2026-08-25T23:24:32.742" v="199" actId="1076"/>
          <ac:spMkLst>
            <pc:docMk/>
            <pc:sldMk cId="573277078" sldId="270"/>
            <ac:spMk id="34" creationId="{CB6148D9-D63F-4B15-BBE8-B35D3397CBA3}"/>
          </ac:spMkLst>
        </pc:spChg>
      </pc:sldChg>
      <pc:sldChg chg="modTransition modNotes">
        <pc:chgData name="Tosh Tachino" userId="a0189de61c910784" providerId="LiveId" clId="{6F5AF86B-B697-40A5-AF84-4F99BDB38D2C}" dt="2026-08-25T23:31:04.185" v="236"/>
        <pc:sldMkLst>
          <pc:docMk/>
          <pc:sldMk cId="1530656418" sldId="271"/>
        </pc:sldMkLst>
      </pc:sldChg>
      <pc:sldChg chg="addSp delSp modSp mod modTransition modNotes">
        <pc:chgData name="Tosh Tachino" userId="a0189de61c910784" providerId="LiveId" clId="{6F5AF86B-B697-40A5-AF84-4F99BDB38D2C}" dt="2026-08-25T23:31:04.185" v="236"/>
        <pc:sldMkLst>
          <pc:docMk/>
          <pc:sldMk cId="1573357687" sldId="272"/>
        </pc:sldMkLst>
        <pc:spChg chg="add mod">
          <ac:chgData name="Tosh Tachino" userId="a0189de61c910784" providerId="LiveId" clId="{6F5AF86B-B697-40A5-AF84-4F99BDB38D2C}" dt="2026-08-25T11:18:09.448" v="128" actId="1076"/>
          <ac:spMkLst>
            <pc:docMk/>
            <pc:sldMk cId="1573357687" sldId="272"/>
            <ac:spMk id="3" creationId="{B7B1DC3A-BBB7-CD80-6B6A-061703E70E9A}"/>
          </ac:spMkLst>
        </pc:spChg>
        <pc:spChg chg="del">
          <ac:chgData name="Tosh Tachino" userId="a0189de61c910784" providerId="LiveId" clId="{6F5AF86B-B697-40A5-AF84-4F99BDB38D2C}" dt="2026-08-25T11:18:24.010" v="129" actId="478"/>
          <ac:spMkLst>
            <pc:docMk/>
            <pc:sldMk cId="1573357687" sldId="272"/>
            <ac:spMk id="9" creationId="{C419C0F5-8E8D-4567-A523-DA64D67E12AE}"/>
          </ac:spMkLst>
        </pc:spChg>
      </pc:sldChg>
      <pc:sldChg chg="modTransition modNotes">
        <pc:chgData name="Tosh Tachino" userId="a0189de61c910784" providerId="LiveId" clId="{6F5AF86B-B697-40A5-AF84-4F99BDB38D2C}" dt="2026-08-25T23:31:04.185" v="236"/>
        <pc:sldMkLst>
          <pc:docMk/>
          <pc:sldMk cId="267829252" sldId="273"/>
        </pc:sldMkLst>
      </pc:sldChg>
      <pc:sldChg chg="modTransition modNotes">
        <pc:chgData name="Tosh Tachino" userId="a0189de61c910784" providerId="LiveId" clId="{6F5AF86B-B697-40A5-AF84-4F99BDB38D2C}" dt="2026-08-25T23:31:04.185" v="236"/>
        <pc:sldMkLst>
          <pc:docMk/>
          <pc:sldMk cId="887952086" sldId="274"/>
        </pc:sldMkLst>
      </pc:sldChg>
      <pc:sldChg chg="modTransition modNotes">
        <pc:chgData name="Tosh Tachino" userId="a0189de61c910784" providerId="LiveId" clId="{6F5AF86B-B697-40A5-AF84-4F99BDB38D2C}" dt="2026-08-25T23:31:04.185" v="236"/>
        <pc:sldMkLst>
          <pc:docMk/>
          <pc:sldMk cId="1055959563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 lIns="96661" tIns="48331" rIns="96661" bIns="48331"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 lIns="96661" tIns="48331" rIns="96661" bIns="48331"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 lIns="96661" tIns="48331" rIns="96661" bIns="48331"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 lIns="96661" tIns="48331" rIns="96661" bIns="48331"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 lIns="96661" tIns="48331" rIns="96661" bIns="48331"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 lIns="96661" tIns="48331" rIns="96661" bIns="48331"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/>
          <p:cNvPicPr>
            <a:picLocks noChangeAspect="1"/>
          </p:cNvPicPr>
          <p:nvPr/>
        </p:nvPicPr>
        <p:blipFill>
          <a:blip r:embed="rId3"/>
          <a:srcRect l="1544" r="15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D2ABEA1-FBCF-4E35-83E3-F477974ED610}"/>
              </a:ext>
            </a:extLst>
          </p:cNvPr>
          <p:cNvSpPr>
            <a:spLocks noGrp="1"/>
          </p:cNvSpPr>
          <p:nvPr/>
        </p:nvSpPr>
        <p:spPr>
          <a:xfrm>
            <a:off x="447675" y="4095750"/>
            <a:ext cx="11258550" cy="2762250"/>
          </a:xfrm>
          <a:prstGeom prst="rect">
            <a:avLst/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342639-B3D1-4BDA-9329-87CE40DCDE3A}"/>
              </a:ext>
            </a:extLst>
          </p:cNvPr>
          <p:cNvSpPr>
            <a:spLocks noGrp="1"/>
          </p:cNvSpPr>
          <p:nvPr/>
        </p:nvSpPr>
        <p:spPr>
          <a:xfrm>
            <a:off x="447675" y="4095750"/>
            <a:ext cx="11258550" cy="571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43C531-B37E-4523-9AAF-BB9DCA563AAB}"/>
              </a:ext>
            </a:extLst>
          </p:cNvPr>
          <p:cNvSpPr>
            <a:spLocks noGrp="1"/>
          </p:cNvSpPr>
          <p:nvPr/>
        </p:nvSpPr>
        <p:spPr>
          <a:xfrm>
            <a:off x="762000" y="4629150"/>
            <a:ext cx="106680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4000"/>
              </a:lnSpc>
              <a:buNone/>
              <a:defRPr sz="420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420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AI Policies in Japanese Universities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12C857-EC7F-4BFE-B7D9-B5585C1C37F5}"/>
              </a:ext>
            </a:extLst>
          </p:cNvPr>
          <p:cNvSpPr>
            <a:spLocks noGrp="1"/>
          </p:cNvSpPr>
          <p:nvPr/>
        </p:nvSpPr>
        <p:spPr>
          <a:xfrm>
            <a:off x="762000" y="5219700"/>
            <a:ext cx="10668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4000"/>
              </a:lnSpc>
              <a:buNone/>
              <a:defRPr sz="3623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623" b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Global Comparisons and Future Directions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F8C943-CF89-4CA9-A694-BDE1882FC631}"/>
              </a:ext>
            </a:extLst>
          </p:cNvPr>
          <p:cNvSpPr>
            <a:spLocks noGrp="1"/>
          </p:cNvSpPr>
          <p:nvPr/>
        </p:nvSpPr>
        <p:spPr>
          <a:xfrm>
            <a:off x="4810125" y="5924550"/>
            <a:ext cx="6524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984" b="0">
                <a:solidFill>
                  <a:srgbClr val="FFF200"/>
                </a:solidFill>
                <a:latin typeface="Gill Sans MT"/>
                <a:ea typeface="Gill Sans MT"/>
                <a:cs typeface="Gill Sans MT"/>
              </a:defRPr>
            </a:pPr>
            <a:r>
              <a:rPr sz="1984" b="0">
                <a:solidFill>
                  <a:srgbClr val="FFF200"/>
                </a:solidFill>
                <a:latin typeface="Gill Sans MT"/>
                <a:ea typeface="Gill Sans MT"/>
                <a:cs typeface="Gill Sans MT"/>
              </a:rPr>
              <a:t>Tosh Tachino (tosh@toshtachino.com)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1A5CE-0381-F947-3B30-5556634646EE}"/>
              </a:ext>
            </a:extLst>
          </p:cNvPr>
          <p:cNvSpPr txBox="1"/>
          <p:nvPr/>
        </p:nvSpPr>
        <p:spPr>
          <a:xfrm>
            <a:off x="2514600" y="6343650"/>
            <a:ext cx="8366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Presentation materials are available at: https://toshtachino.com/jacet2026/</a:t>
            </a:r>
          </a:p>
        </p:txBody>
      </p:sp>
    </p:spTree>
    <p:extLst>
      <p:ext uri="{BB962C8B-B14F-4D97-AF65-F5344CB8AC3E}">
        <p14:creationId xmlns:p14="http://schemas.microsoft.com/office/powerpoint/2010/main" val="1769816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BDE176AB-5A55-4AB5-A26F-BB9A79245FC4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EFB2C3D-7700-43F5-9A0C-FACC3C73423A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A08B881-469E-4830-8217-29C308D3A87B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CABA5A1-66DD-472F-875C-829561D07384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E1F792B5-4B3F-4652-BA79-51CC6D0630EB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E5E9D0-A7BF-41B5-AB0E-DE8175AAD009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C1AF30-7781-4652-BBD4-E227A22C4D2E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835B46-F49D-4CCA-B822-30495457A4DD}"/>
              </a:ext>
            </a:extLst>
          </p:cNvPr>
          <p:cNvSpPr>
            <a:spLocks noGrp="1"/>
          </p:cNvSpPr>
          <p:nvPr/>
        </p:nvSpPr>
        <p:spPr>
          <a:xfrm>
            <a:off x="9353550" y="400050"/>
            <a:ext cx="2076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rPr>
              <a:t>LITERATURE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196773-5FAE-4A08-9353-BBA878115C6F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76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Context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7D8DED4-328E-4D20-944D-3EEC0F329676}"/>
              </a:ext>
            </a:extLst>
          </p:cNvPr>
          <p:cNvSpPr>
            <a:spLocks noGrp="1"/>
          </p:cNvSpPr>
          <p:nvPr/>
        </p:nvSpPr>
        <p:spPr>
          <a:xfrm>
            <a:off x="628650" y="1452562"/>
            <a:ext cx="10953750" cy="3571875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A610641-6EF7-4883-9590-76E22B546809}"/>
              </a:ext>
            </a:extLst>
          </p:cNvPr>
          <p:cNvSpPr>
            <a:spLocks noGrp="1"/>
          </p:cNvSpPr>
          <p:nvPr/>
        </p:nvSpPr>
        <p:spPr>
          <a:xfrm>
            <a:off x="7943850" y="1471612"/>
            <a:ext cx="1295400" cy="3514725"/>
          </a:xfrm>
          <a:prstGeom prst="roundRect">
            <a:avLst>
              <a:gd name="adj" fmla="val 13235"/>
            </a:avLst>
          </a:prstGeom>
          <a:solidFill>
            <a:srgbClr val="DCEAF2"/>
          </a:solidFill>
          <a:ln w="0">
            <a:solidFill>
              <a:srgbClr val="DCEA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F59C28-BC80-4170-B4BD-4398A840CDAC}"/>
              </a:ext>
            </a:extLst>
          </p:cNvPr>
          <p:cNvSpPr>
            <a:spLocks noGrp="1"/>
          </p:cNvSpPr>
          <p:nvPr/>
        </p:nvSpPr>
        <p:spPr>
          <a:xfrm>
            <a:off x="742950" y="1538287"/>
            <a:ext cx="3238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85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85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Theme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2AF65FC-8A56-4947-9901-EE98C9FBC942}"/>
              </a:ext>
            </a:extLst>
          </p:cNvPr>
          <p:cNvSpPr>
            <a:spLocks noGrp="1"/>
          </p:cNvSpPr>
          <p:nvPr/>
        </p:nvSpPr>
        <p:spPr>
          <a:xfrm>
            <a:off x="3867150" y="1490662"/>
            <a:ext cx="1257300" cy="381000"/>
          </a:xfrm>
          <a:prstGeom prst="roundRect">
            <a:avLst>
              <a:gd name="adj" fmla="val 37500"/>
            </a:avLst>
          </a:prstGeom>
          <a:solidFill>
            <a:srgbClr val="EDF5F8"/>
          </a:solidFill>
          <a:ln w="0">
            <a:solidFill>
              <a:srgbClr val="EDF5F8"/>
            </a:solidFill>
            <a:prstDash val="solid"/>
          </a:ln>
        </p:spPr>
        <p:txBody>
          <a:bodyPr lIns="76200" tIns="9525" rIns="76200" bIns="9525" anchor="ctr">
            <a:noAutofit/>
          </a:bodyPr>
          <a:lstStyle/>
          <a:p>
            <a:pPr algn="ctr">
              <a:buNone/>
              <a:defRPr sz="140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U.S.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498946D-1E19-4C79-9756-A827131218AF}"/>
              </a:ext>
            </a:extLst>
          </p:cNvPr>
          <p:cNvSpPr>
            <a:spLocks noGrp="1"/>
          </p:cNvSpPr>
          <p:nvPr/>
        </p:nvSpPr>
        <p:spPr>
          <a:xfrm>
            <a:off x="5915025" y="1490662"/>
            <a:ext cx="1257300" cy="381000"/>
          </a:xfrm>
          <a:prstGeom prst="roundRect">
            <a:avLst>
              <a:gd name="adj" fmla="val 37500"/>
            </a:avLst>
          </a:prstGeom>
          <a:solidFill>
            <a:srgbClr val="EDF5F8"/>
          </a:solidFill>
          <a:ln w="0">
            <a:solidFill>
              <a:srgbClr val="EDF5F8"/>
            </a:solidFill>
            <a:prstDash val="solid"/>
          </a:ln>
        </p:spPr>
        <p:txBody>
          <a:bodyPr lIns="76200" tIns="9525" rIns="76200" bIns="9525" anchor="ctr">
            <a:noAutofit/>
          </a:bodyPr>
          <a:lstStyle/>
          <a:p>
            <a:pPr algn="ctr">
              <a:buNone/>
              <a:defRPr sz="140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ASIA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354662F-03B7-4D85-8F57-668898EF71F5}"/>
              </a:ext>
            </a:extLst>
          </p:cNvPr>
          <p:cNvSpPr>
            <a:spLocks noGrp="1"/>
          </p:cNvSpPr>
          <p:nvPr/>
        </p:nvSpPr>
        <p:spPr>
          <a:xfrm>
            <a:off x="7962900" y="1490662"/>
            <a:ext cx="1257300" cy="381000"/>
          </a:xfrm>
          <a:prstGeom prst="roundRect">
            <a:avLst>
              <a:gd name="adj" fmla="val 37500"/>
            </a:avLst>
          </a:prstGeom>
          <a:solidFill>
            <a:srgbClr val="DCEAF2"/>
          </a:solidFill>
          <a:ln w="0">
            <a:solidFill>
              <a:srgbClr val="DCEAF2"/>
            </a:solidFill>
            <a:prstDash val="solid"/>
          </a:ln>
        </p:spPr>
        <p:txBody>
          <a:bodyPr lIns="76200" tIns="9525" rIns="76200" bIns="9525" anchor="ctr">
            <a:noAutofit/>
          </a:bodyPr>
          <a:lstStyle/>
          <a:p>
            <a:pPr algn="ctr">
              <a:buNone/>
              <a:defRPr sz="1400" b="1">
                <a:solidFill>
                  <a:srgbClr val="D34A43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34A43"/>
                </a:solidFill>
                <a:latin typeface="Gill Sans MT"/>
                <a:ea typeface="Gill Sans MT"/>
                <a:cs typeface="Gill Sans MT"/>
              </a:rPr>
              <a:t>JAPAN</a:t>
            </a:r>
          </a:p>
          <a:p>
            <a:pPr algn="ctr">
              <a:buNone/>
              <a:defRPr sz="1400" b="1">
                <a:solidFill>
                  <a:srgbClr val="D34A43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34A43"/>
                </a:solidFill>
                <a:latin typeface="Gill Sans MT"/>
                <a:ea typeface="Gill Sans MT"/>
                <a:cs typeface="Gill Sans MT"/>
              </a:rPr>
              <a:t>CORPUS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879677F-52B8-443D-A659-3FAE7646D6E0}"/>
              </a:ext>
            </a:extLst>
          </p:cNvPr>
          <p:cNvSpPr>
            <a:spLocks noGrp="1"/>
          </p:cNvSpPr>
          <p:nvPr/>
        </p:nvSpPr>
        <p:spPr>
          <a:xfrm>
            <a:off x="4371975" y="2166937"/>
            <a:ext cx="247650" cy="24765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✓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50AF1AF-DD6E-4670-9295-CB073D678A47}"/>
              </a:ext>
            </a:extLst>
          </p:cNvPr>
          <p:cNvSpPr>
            <a:spLocks noGrp="1"/>
          </p:cNvSpPr>
          <p:nvPr/>
        </p:nvSpPr>
        <p:spPr>
          <a:xfrm>
            <a:off x="6419850" y="2166937"/>
            <a:ext cx="247650" cy="24765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✓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CA0D3FC-017A-4FB3-ABC3-14AF3CBF87B5}"/>
              </a:ext>
            </a:extLst>
          </p:cNvPr>
          <p:cNvSpPr>
            <a:spLocks noGrp="1"/>
          </p:cNvSpPr>
          <p:nvPr/>
        </p:nvSpPr>
        <p:spPr>
          <a:xfrm>
            <a:off x="8467725" y="2166937"/>
            <a:ext cx="247650" cy="247650"/>
          </a:xfrm>
          <a:prstGeom prst="ellipse">
            <a:avLst/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?</a:t>
            </a:r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2AE86ED6-A8FE-4A95-B68F-464015F36A5F}"/>
              </a:ext>
            </a:extLst>
          </p:cNvPr>
          <p:cNvSpPr>
            <a:spLocks noGrp="1"/>
          </p:cNvSpPr>
          <p:nvPr/>
        </p:nvSpPr>
        <p:spPr>
          <a:xfrm>
            <a:off x="800100" y="2643187"/>
            <a:ext cx="1053465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1C9808-A7DC-462A-8C6B-450A4F53CAD6}"/>
              </a:ext>
            </a:extLst>
          </p:cNvPr>
          <p:cNvSpPr>
            <a:spLocks noGrp="1"/>
          </p:cNvSpPr>
          <p:nvPr/>
        </p:nvSpPr>
        <p:spPr>
          <a:xfrm>
            <a:off x="800100" y="2824162"/>
            <a:ext cx="3333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Privacy and information security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301F316-E70F-4A8C-9D11-1670FDB10399}"/>
              </a:ext>
            </a:extLst>
          </p:cNvPr>
          <p:cNvSpPr>
            <a:spLocks noGrp="1"/>
          </p:cNvSpPr>
          <p:nvPr/>
        </p:nvSpPr>
        <p:spPr>
          <a:xfrm>
            <a:off x="4371975" y="2900362"/>
            <a:ext cx="247650" cy="24765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✓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A0F539E-87AC-452B-9936-BB448ED86CFB}"/>
              </a:ext>
            </a:extLst>
          </p:cNvPr>
          <p:cNvSpPr>
            <a:spLocks noGrp="1"/>
          </p:cNvSpPr>
          <p:nvPr/>
        </p:nvSpPr>
        <p:spPr>
          <a:xfrm>
            <a:off x="6419850" y="2900362"/>
            <a:ext cx="247650" cy="24765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✓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1B75184-8FE1-47EC-857C-CFB4E260D140}"/>
              </a:ext>
            </a:extLst>
          </p:cNvPr>
          <p:cNvSpPr>
            <a:spLocks noGrp="1"/>
          </p:cNvSpPr>
          <p:nvPr/>
        </p:nvSpPr>
        <p:spPr>
          <a:xfrm>
            <a:off x="8467725" y="2900362"/>
            <a:ext cx="247650" cy="247650"/>
          </a:xfrm>
          <a:prstGeom prst="ellipse">
            <a:avLst/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?</a:t>
            </a:r>
          </a:p>
        </p:txBody>
      </p:sp>
      <p:sp>
        <p:nvSpPr>
          <p:cNvPr id="25" name="Straight Connector 24">
            <a:extLst>
              <a:ext uri="{FF2B5EF4-FFF2-40B4-BE49-F238E27FC236}">
                <a16:creationId xmlns:a16="http://schemas.microsoft.com/office/drawing/2014/main" id="{C79D5410-4BC0-45CF-9E9E-3998567674DA}"/>
              </a:ext>
            </a:extLst>
          </p:cNvPr>
          <p:cNvSpPr>
            <a:spLocks noGrp="1"/>
          </p:cNvSpPr>
          <p:nvPr/>
        </p:nvSpPr>
        <p:spPr>
          <a:xfrm>
            <a:off x="800100" y="3376612"/>
            <a:ext cx="1053465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0311CB-F626-45A5-B244-F8B287053A2A}"/>
              </a:ext>
            </a:extLst>
          </p:cNvPr>
          <p:cNvSpPr>
            <a:spLocks noGrp="1"/>
          </p:cNvSpPr>
          <p:nvPr/>
        </p:nvSpPr>
        <p:spPr>
          <a:xfrm>
            <a:off x="800100" y="3557587"/>
            <a:ext cx="3333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Instructor autonomy / discretion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47E2F26-6201-478F-9380-7AA37C800347}"/>
              </a:ext>
            </a:extLst>
          </p:cNvPr>
          <p:cNvSpPr>
            <a:spLocks noGrp="1"/>
          </p:cNvSpPr>
          <p:nvPr/>
        </p:nvSpPr>
        <p:spPr>
          <a:xfrm>
            <a:off x="4371975" y="3633787"/>
            <a:ext cx="247650" cy="24765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✓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135EFEA-E9E1-4901-8430-D2A367F16F0E}"/>
              </a:ext>
            </a:extLst>
          </p:cNvPr>
          <p:cNvSpPr>
            <a:spLocks noGrp="1"/>
          </p:cNvSpPr>
          <p:nvPr/>
        </p:nvSpPr>
        <p:spPr>
          <a:xfrm>
            <a:off x="6419850" y="3633787"/>
            <a:ext cx="247650" cy="24765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✓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6FB1849-8682-4E79-9B51-311F1F1089F1}"/>
              </a:ext>
            </a:extLst>
          </p:cNvPr>
          <p:cNvSpPr>
            <a:spLocks noGrp="1"/>
          </p:cNvSpPr>
          <p:nvPr/>
        </p:nvSpPr>
        <p:spPr>
          <a:xfrm>
            <a:off x="8467725" y="3633787"/>
            <a:ext cx="247650" cy="247650"/>
          </a:xfrm>
          <a:prstGeom prst="ellipse">
            <a:avLst/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?</a:t>
            </a: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033B1E09-757A-4E79-977C-538CD4A97499}"/>
              </a:ext>
            </a:extLst>
          </p:cNvPr>
          <p:cNvSpPr>
            <a:spLocks noGrp="1"/>
          </p:cNvSpPr>
          <p:nvPr/>
        </p:nvSpPr>
        <p:spPr>
          <a:xfrm>
            <a:off x="800100" y="4110037"/>
            <a:ext cx="1053465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80787DC-DA1B-4C11-852A-BF46FAD2B6BD}"/>
              </a:ext>
            </a:extLst>
          </p:cNvPr>
          <p:cNvSpPr>
            <a:spLocks noGrp="1"/>
          </p:cNvSpPr>
          <p:nvPr/>
        </p:nvSpPr>
        <p:spPr>
          <a:xfrm>
            <a:off x="800100" y="4291012"/>
            <a:ext cx="3333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Policy evolution and revision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C7A26AB-E4F1-440D-A016-C671744D8093}"/>
              </a:ext>
            </a:extLst>
          </p:cNvPr>
          <p:cNvSpPr>
            <a:spLocks noGrp="1"/>
          </p:cNvSpPr>
          <p:nvPr/>
        </p:nvSpPr>
        <p:spPr>
          <a:xfrm>
            <a:off x="4371975" y="4367212"/>
            <a:ext cx="247650" cy="24765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✓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CA8D3F0A-25E4-4E1E-AD31-D948E868BFFA}"/>
              </a:ext>
            </a:extLst>
          </p:cNvPr>
          <p:cNvSpPr>
            <a:spLocks noGrp="1"/>
          </p:cNvSpPr>
          <p:nvPr/>
        </p:nvSpPr>
        <p:spPr>
          <a:xfrm>
            <a:off x="6419850" y="4367212"/>
            <a:ext cx="247650" cy="24765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✓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19D192C-5448-453F-B59A-510429F32581}"/>
              </a:ext>
            </a:extLst>
          </p:cNvPr>
          <p:cNvSpPr>
            <a:spLocks noGrp="1"/>
          </p:cNvSpPr>
          <p:nvPr/>
        </p:nvSpPr>
        <p:spPr>
          <a:xfrm>
            <a:off x="8467725" y="4367212"/>
            <a:ext cx="247650" cy="247650"/>
          </a:xfrm>
          <a:prstGeom prst="ellipse">
            <a:avLst/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?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B079677-1635-473C-BB8E-000C9878DAE6}"/>
              </a:ext>
            </a:extLst>
          </p:cNvPr>
          <p:cNvSpPr>
            <a:spLocks noGrp="1"/>
          </p:cNvSpPr>
          <p:nvPr/>
        </p:nvSpPr>
        <p:spPr>
          <a:xfrm>
            <a:off x="9353550" y="5248275"/>
            <a:ext cx="2133600" cy="1047750"/>
          </a:xfrm>
          <a:prstGeom prst="roundRect">
            <a:avLst>
              <a:gd name="adj" fmla="val 13636"/>
            </a:avLst>
          </a:prstGeom>
          <a:solidFill>
            <a:srgbClr val="E8EEF1"/>
          </a:solidFill>
          <a:ln w="9525">
            <a:solidFill>
              <a:srgbClr val="7C8D97"/>
            </a:solidFill>
            <a:prstDash val="solid"/>
          </a:ln>
        </p:spPr>
        <p:txBody>
          <a:bodyPr/>
          <a:lstStyle/>
          <a:p>
            <a:r>
              <a:t>Alba et al. (2025)</a:t>
            </a:r>
          </a:p>
          <a:p>
            <a:r>
              <a:t>An et al. (2025)</a:t>
            </a:r>
          </a:p>
          <a:p>
            <a:r>
              <a:t>Dai et al. (2025)</a:t>
            </a:r>
          </a:p>
          <a:p>
            <a:endParaRPr/>
          </a:p>
        </p:txBody>
      </p:sp>
      <p:sp>
        <p:nvSpPr>
          <p:cNvPr id="39" name="Straight Connector 38">
            <a:extLst>
              <a:ext uri="{FF2B5EF4-FFF2-40B4-BE49-F238E27FC236}">
                <a16:creationId xmlns:a16="http://schemas.microsoft.com/office/drawing/2014/main" id="{169379DD-1272-442B-8D37-C7C097A5CA55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8141CDE-53E3-4DC3-835C-B95F8045B620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ABC5D3D-BC35-40F6-B936-EC48FC2EF692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02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D0B98A3-C833-2377-9CB4-B43F40CB34EA}"/>
              </a:ext>
            </a:extLst>
          </p:cNvPr>
          <p:cNvSpPr>
            <a:spLocks noGrp="1"/>
          </p:cNvSpPr>
          <p:nvPr/>
        </p:nvSpPr>
        <p:spPr>
          <a:xfrm>
            <a:off x="800100" y="2090738"/>
            <a:ext cx="35814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Academic integrity / accountability</a:t>
            </a:r>
          </a:p>
        </p:txBody>
      </p:sp>
    </p:spTree>
    <p:extLst>
      <p:ext uri="{BB962C8B-B14F-4D97-AF65-F5344CB8AC3E}">
        <p14:creationId xmlns:p14="http://schemas.microsoft.com/office/powerpoint/2010/main" val="228581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52D7262-3A8E-4BEF-A07D-5E3386985521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01BA3E4-1514-44EC-9BEB-16CF6915B03B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926EAE9-5B59-446E-A73C-85736B7423B7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61BC812-7191-4E05-9598-64359121C68E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406416C4-9CCE-424E-AFBF-D481B0ABEC37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DB0A1C-84C9-4B05-AB5F-00CD5F4D84AE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A246D4-368A-4696-803F-1F3DFED9B043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E60A0C-ECC4-4060-89A7-9FCE898EF507}"/>
              </a:ext>
            </a:extLst>
          </p:cNvPr>
          <p:cNvSpPr>
            <a:spLocks noGrp="1"/>
          </p:cNvSpPr>
          <p:nvPr/>
        </p:nvSpPr>
        <p:spPr>
          <a:xfrm>
            <a:off x="9353550" y="400050"/>
            <a:ext cx="2076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rPr>
              <a:t>QUESTION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712A4E-5AED-47D6-9479-FE38E99807AD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9156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78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Context</a:t>
            </a:r>
            <a:endParaRPr sz="3780" b="0">
              <a:solidFill>
                <a:srgbClr val="FFFFFF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B7E9098-B736-4F8B-961A-7FFA4278F478}"/>
              </a:ext>
            </a:extLst>
          </p:cNvPr>
          <p:cNvSpPr>
            <a:spLocks noGrp="1"/>
          </p:cNvSpPr>
          <p:nvPr/>
        </p:nvSpPr>
        <p:spPr>
          <a:xfrm>
            <a:off x="704849" y="1285876"/>
            <a:ext cx="4260343" cy="4666868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710400F-1CE9-403D-99A9-E9D460AA9605}"/>
              </a:ext>
            </a:extLst>
          </p:cNvPr>
          <p:cNvSpPr>
            <a:spLocks noGrp="1"/>
          </p:cNvSpPr>
          <p:nvPr/>
        </p:nvSpPr>
        <p:spPr>
          <a:xfrm>
            <a:off x="5429250" y="1285874"/>
            <a:ext cx="6057900" cy="4664195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BE94072-599C-4CBC-B59D-104B663DA2DC}"/>
              </a:ext>
            </a:extLst>
          </p:cNvPr>
          <p:cNvSpPr>
            <a:spLocks noGrp="1"/>
          </p:cNvSpPr>
          <p:nvPr/>
        </p:nvSpPr>
        <p:spPr>
          <a:xfrm>
            <a:off x="704850" y="1285875"/>
            <a:ext cx="4191000" cy="66675"/>
          </a:xfrm>
          <a:prstGeom prst="roundRect">
            <a:avLst>
              <a:gd name="adj" fmla="val 42857"/>
            </a:avLst>
          </a:prstGeom>
          <a:solidFill>
            <a:srgbClr val="7C8D97"/>
          </a:solidFill>
          <a:ln w="0">
            <a:solidFill>
              <a:srgbClr val="7C8D9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FE872C2-3776-4106-9492-90782F5534B0}"/>
              </a:ext>
            </a:extLst>
          </p:cNvPr>
          <p:cNvSpPr>
            <a:spLocks noGrp="1"/>
          </p:cNvSpPr>
          <p:nvPr/>
        </p:nvSpPr>
        <p:spPr>
          <a:xfrm>
            <a:off x="5429250" y="1285875"/>
            <a:ext cx="6057900" cy="66675"/>
          </a:xfrm>
          <a:prstGeom prst="roundRect">
            <a:avLst>
              <a:gd name="adj" fmla="val 42857"/>
            </a:avLst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3E9CC7E-DF50-4D62-AA82-12362CAA14A8}"/>
              </a:ext>
            </a:extLst>
          </p:cNvPr>
          <p:cNvSpPr>
            <a:spLocks noGrp="1"/>
          </p:cNvSpPr>
          <p:nvPr/>
        </p:nvSpPr>
        <p:spPr>
          <a:xfrm>
            <a:off x="990600" y="1562100"/>
            <a:ext cx="2952750" cy="304800"/>
          </a:xfrm>
          <a:prstGeom prst="roundRect">
            <a:avLst>
              <a:gd name="adj" fmla="val 46875"/>
            </a:avLst>
          </a:prstGeom>
          <a:solidFill>
            <a:srgbClr val="E8EEF1"/>
          </a:solidFill>
          <a:ln w="0">
            <a:solidFill>
              <a:srgbClr val="E8EEF1"/>
            </a:solidFill>
            <a:prstDash val="solid"/>
          </a:ln>
        </p:spPr>
        <p:txBody>
          <a:bodyPr lIns="76200" tIns="9525" rIns="76200" bIns="9525" anchor="ctr">
            <a:noAutofit/>
          </a:bodyPr>
          <a:lstStyle/>
          <a:p>
            <a:pPr algn="ctr">
              <a:buNone/>
              <a:defRPr sz="140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DAI ET AL. (2025) • ASIA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EE8D3B-14FF-455D-B344-EF7E7FFE3D9D}"/>
              </a:ext>
            </a:extLst>
          </p:cNvPr>
          <p:cNvSpPr>
            <a:spLocks noGrp="1"/>
          </p:cNvSpPr>
          <p:nvPr/>
        </p:nvSpPr>
        <p:spPr>
          <a:xfrm>
            <a:off x="847726" y="2051685"/>
            <a:ext cx="1385887" cy="160096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"/>
              </a:spcAft>
              <a:buNone/>
            </a:pPr>
            <a:r>
              <a:rPr sz="5250" b="1">
                <a:solidFill>
                  <a:srgbClr val="7C8D97"/>
                </a:solidFill>
                <a:latin typeface="Gill Sans MT"/>
                <a:ea typeface="Gill Sans MT"/>
                <a:cs typeface="Gill Sans MT"/>
              </a:rPr>
              <a:t>60</a:t>
            </a:r>
          </a:p>
          <a:p>
            <a:pPr algn="ctr">
              <a:spcBef>
                <a:spcPts val="4"/>
              </a:spcBef>
              <a:buNone/>
            </a:pPr>
            <a:r>
              <a:rPr sz="4000" b="1">
                <a:solidFill>
                  <a:srgbClr val="4590B8"/>
                </a:solidFill>
                <a:latin typeface="Gill Sans MT"/>
                <a:ea typeface="Gill Sans MT"/>
                <a:cs typeface="Gill Sans MT"/>
              </a:rPr>
              <a:t>10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F480BA-97F4-406E-93DB-869152C113C1}"/>
              </a:ext>
            </a:extLst>
          </p:cNvPr>
          <p:cNvSpPr>
            <a:spLocks noGrp="1"/>
          </p:cNvSpPr>
          <p:nvPr/>
        </p:nvSpPr>
        <p:spPr>
          <a:xfrm>
            <a:off x="2376488" y="2151121"/>
            <a:ext cx="2266950" cy="1466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0"/>
              </a:spcAft>
              <a:buNone/>
            </a:pPr>
            <a:r>
              <a:rPr sz="1984" b="1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top-ranked Asian</a:t>
            </a:r>
          </a:p>
          <a:p>
            <a:pPr algn="l">
              <a:spcAft>
                <a:spcPts val="8"/>
              </a:spcAft>
              <a:buNone/>
            </a:pPr>
            <a:r>
              <a:rPr sz="1984" b="1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universities</a:t>
            </a:r>
          </a:p>
          <a:p>
            <a:pPr algn="l">
              <a:spcBef>
                <a:spcPts val="8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4590B8"/>
                </a:solidFill>
                <a:latin typeface="Gill Sans MT"/>
                <a:ea typeface="Gill Sans MT"/>
                <a:cs typeface="Gill Sans MT"/>
              </a:rPr>
              <a:t>top-ranked </a:t>
            </a:r>
            <a:r>
              <a:rPr sz="1800" b="1" dirty="0">
                <a:solidFill>
                  <a:srgbClr val="4590B8"/>
                </a:solidFill>
                <a:latin typeface="Gill Sans MT"/>
                <a:ea typeface="Gill Sans MT"/>
                <a:cs typeface="Gill Sans MT"/>
              </a:rPr>
              <a:t>Japanese universities</a:t>
            </a:r>
          </a:p>
          <a:p>
            <a:pPr algn="l">
              <a:spcAft>
                <a:spcPts val="0"/>
              </a:spcAft>
              <a:buNone/>
            </a:pPr>
            <a:r>
              <a:rPr sz="1800" b="1" dirty="0">
                <a:solidFill>
                  <a:srgbClr val="4590B8"/>
                </a:solidFill>
                <a:latin typeface="Gill Sans MT"/>
                <a:ea typeface="Gill Sans MT"/>
                <a:cs typeface="Gill Sans MT"/>
              </a:rPr>
              <a:t>included in the 60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5FB8FA-E2E6-4B01-9F3C-A791BD30F785}"/>
              </a:ext>
            </a:extLst>
          </p:cNvPr>
          <p:cNvSpPr>
            <a:spLocks noGrp="1"/>
          </p:cNvSpPr>
          <p:nvPr/>
        </p:nvSpPr>
        <p:spPr>
          <a:xfrm>
            <a:off x="978217" y="3566160"/>
            <a:ext cx="3652838" cy="224551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342900" indent="-342900">
              <a:lnSpc>
                <a:spcPct val="105000"/>
              </a:lnSpc>
              <a:buFont typeface="Arial"/>
              <a:buChar char="•"/>
              <a:defRPr sz="2329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2329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Adherence to traditional values (Asia)</a:t>
            </a:r>
          </a:p>
          <a:p>
            <a:pPr marL="342900" indent="-342900">
              <a:lnSpc>
                <a:spcPct val="105000"/>
              </a:lnSpc>
              <a:buFont typeface="Arial"/>
              <a:buChar char="•"/>
              <a:defRPr sz="2329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2329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Cluster effect (Asia)</a:t>
            </a:r>
          </a:p>
          <a:p>
            <a:pPr marL="342900" indent="-342900" algn="l">
              <a:lnSpc>
                <a:spcPct val="105000"/>
              </a:lnSpc>
              <a:buFont typeface="Arial"/>
              <a:buChar char="•"/>
              <a:defRPr sz="2329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2329" b="1">
                <a:solidFill>
                  <a:srgbClr val="4590B8"/>
                </a:solidFill>
                <a:latin typeface="Gill Sans MT"/>
                <a:ea typeface="Gill Sans MT"/>
                <a:cs typeface="Gill Sans MT"/>
              </a:rPr>
              <a:t>“Be informed and cautious” (Japan)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206FCEC-DE62-455B-8AF8-D13F1BC5C94C}"/>
              </a:ext>
            </a:extLst>
          </p:cNvPr>
          <p:cNvSpPr>
            <a:spLocks noGrp="1"/>
          </p:cNvSpPr>
          <p:nvPr/>
        </p:nvSpPr>
        <p:spPr>
          <a:xfrm>
            <a:off x="5715000" y="1562100"/>
            <a:ext cx="1952625" cy="304800"/>
          </a:xfrm>
          <a:prstGeom prst="roundRect">
            <a:avLst>
              <a:gd name="adj" fmla="val 46875"/>
            </a:avLst>
          </a:prstGeom>
          <a:solidFill>
            <a:srgbClr val="DCEAF2"/>
          </a:solidFill>
          <a:ln w="0">
            <a:solidFill>
              <a:srgbClr val="DCEAF2"/>
            </a:solidFill>
            <a:prstDash val="solid"/>
          </a:ln>
        </p:spPr>
        <p:txBody>
          <a:bodyPr lIns="76200" tIns="9525" rIns="76200" bIns="9525" anchor="ctr">
            <a:noAutofit/>
          </a:bodyPr>
          <a:lstStyle/>
          <a:p>
            <a:pPr algn="ctr">
              <a:buNone/>
              <a:defRPr sz="1400" b="1">
                <a:solidFill>
                  <a:srgbClr val="4590B8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4590B8"/>
                </a:solidFill>
                <a:latin typeface="Gill Sans MT"/>
                <a:ea typeface="Gill Sans MT"/>
                <a:cs typeface="Gill Sans MT"/>
              </a:rPr>
              <a:t>CURRENT STUDY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7A7051-BBF0-486C-B6EF-6D15CC1AF150}"/>
              </a:ext>
            </a:extLst>
          </p:cNvPr>
          <p:cNvSpPr>
            <a:spLocks noGrp="1"/>
          </p:cNvSpPr>
          <p:nvPr/>
        </p:nvSpPr>
        <p:spPr>
          <a:xfrm>
            <a:off x="5715000" y="2028825"/>
            <a:ext cx="2047875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5700" b="1">
                <a:solidFill>
                  <a:srgbClr val="4590B8"/>
                </a:solidFill>
                <a:latin typeface="Gill Sans MT"/>
                <a:ea typeface="Gill Sans MT"/>
                <a:cs typeface="Gill Sans MT"/>
              </a:defRPr>
            </a:pPr>
            <a:r>
              <a:rPr sz="5700" b="1">
                <a:solidFill>
                  <a:srgbClr val="4590B8"/>
                </a:solidFill>
                <a:latin typeface="Gill Sans MT"/>
                <a:ea typeface="Gill Sans MT"/>
                <a:cs typeface="Gill Sans MT"/>
              </a:rPr>
              <a:t>395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C26216-DEA6-48E3-B692-80BAAAC276AC}"/>
              </a:ext>
            </a:extLst>
          </p:cNvPr>
          <p:cNvSpPr>
            <a:spLocks noGrp="1"/>
          </p:cNvSpPr>
          <p:nvPr/>
        </p:nvSpPr>
        <p:spPr>
          <a:xfrm>
            <a:off x="7572375" y="2095500"/>
            <a:ext cx="2952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  <a:defRPr sz="2070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2070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policy documents</a:t>
            </a:r>
          </a:p>
          <a:p>
            <a:pPr algn="l">
              <a:lnSpc>
                <a:spcPct val="100000"/>
              </a:lnSpc>
              <a:buNone/>
              <a:defRPr sz="2070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2070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across Japanese HEIs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96C74B-D8C1-4EBE-8320-C3B2409968EE}"/>
              </a:ext>
            </a:extLst>
          </p:cNvPr>
          <p:cNvSpPr>
            <a:spLocks noGrp="1"/>
          </p:cNvSpPr>
          <p:nvPr/>
        </p:nvSpPr>
        <p:spPr>
          <a:xfrm>
            <a:off x="5715000" y="3534156"/>
            <a:ext cx="5498783" cy="2247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marL="342900" indent="-342900" algn="l">
              <a:lnSpc>
                <a:spcPct val="105000"/>
              </a:lnSpc>
              <a:buFont typeface="Arial"/>
              <a:buChar char="•"/>
              <a:defRPr sz="241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241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Do “adherence to traditional values” or “be informed and cautious” appear in a broader Japanese corpus? </a:t>
            </a:r>
          </a:p>
          <a:p>
            <a:pPr marL="342900" indent="-342900" algn="l">
              <a:lnSpc>
                <a:spcPct val="105000"/>
              </a:lnSpc>
              <a:buFont typeface="Arial"/>
              <a:buChar char="•"/>
              <a:defRPr sz="241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241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Do Japanese HEIs form a cluster?</a:t>
            </a:r>
          </a:p>
        </p:txBody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F9272C9F-9515-42F2-A612-5E5A422C30A0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A8B35FA-ED1A-472B-98D4-CE5D70869962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F6980E-7DA4-4266-BA83-4C54EE56E1D6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692236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A66E3C3-119D-48FA-8CE8-D67C1F953B7D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A5DA110-E3CB-444A-8FED-4853D4A4A83B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3239E87-2E1A-45C4-9885-2031A49B04A8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550196C-13B6-464E-A745-797AA92A6947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D536E0A4-C03F-4845-8158-59999EAD1682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41050F-9316-4650-A1D7-B8422A6ED4C6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C9A41F-0C58-4CD3-8AE7-B6E1CE8CB8F8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03AA8-7B99-4486-ACD8-6630A645BC16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9156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Update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77AEB99-1519-4BA6-9667-EA07DCB6446A}"/>
              </a:ext>
            </a:extLst>
          </p:cNvPr>
          <p:cNvSpPr>
            <a:spLocks noGrp="1"/>
          </p:cNvSpPr>
          <p:nvPr/>
        </p:nvSpPr>
        <p:spPr>
          <a:xfrm>
            <a:off x="704850" y="1924050"/>
            <a:ext cx="5010150" cy="17145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32831CA-2AA1-4893-8409-1DC0BCB7FDF5}"/>
              </a:ext>
            </a:extLst>
          </p:cNvPr>
          <p:cNvSpPr>
            <a:spLocks noGrp="1"/>
          </p:cNvSpPr>
          <p:nvPr/>
        </p:nvSpPr>
        <p:spPr>
          <a:xfrm>
            <a:off x="704850" y="1924050"/>
            <a:ext cx="5010150" cy="57150"/>
          </a:xfrm>
          <a:prstGeom prst="roundRect">
            <a:avLst>
              <a:gd name="adj" fmla="val 50000"/>
            </a:avLst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D50F0A-8EC3-4FD2-AA9A-743405324801}"/>
              </a:ext>
            </a:extLst>
          </p:cNvPr>
          <p:cNvSpPr>
            <a:spLocks noGrp="1"/>
          </p:cNvSpPr>
          <p:nvPr/>
        </p:nvSpPr>
        <p:spPr>
          <a:xfrm>
            <a:off x="933450" y="2152650"/>
            <a:ext cx="457200" cy="457200"/>
          </a:xfrm>
          <a:prstGeom prst="ellipse">
            <a:avLst/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69E637-4A6C-4E70-94E1-3F83279F1EC2}"/>
              </a:ext>
            </a:extLst>
          </p:cNvPr>
          <p:cNvSpPr>
            <a:spLocks noGrp="1"/>
          </p:cNvSpPr>
          <p:nvPr/>
        </p:nvSpPr>
        <p:spPr>
          <a:xfrm>
            <a:off x="1581150" y="2152650"/>
            <a:ext cx="3714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85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85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CORPUS AUDIT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703431-8E9D-495F-ACBE-70D9150E49CC}"/>
              </a:ext>
            </a:extLst>
          </p:cNvPr>
          <p:cNvSpPr>
            <a:spLocks noGrp="1"/>
          </p:cNvSpPr>
          <p:nvPr/>
        </p:nvSpPr>
        <p:spPr>
          <a:xfrm>
            <a:off x="1581150" y="2543175"/>
            <a:ext cx="37338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buNone/>
              <a:defRPr sz="1984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984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Recovered one document and corrected technical errors.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DF9D4C0-B424-4FF7-902C-64CF10C67AE3}"/>
              </a:ext>
            </a:extLst>
          </p:cNvPr>
          <p:cNvSpPr>
            <a:spLocks noGrp="1"/>
          </p:cNvSpPr>
          <p:nvPr/>
        </p:nvSpPr>
        <p:spPr>
          <a:xfrm>
            <a:off x="6096000" y="1924050"/>
            <a:ext cx="5010150" cy="17145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AB11E03-87BA-43D2-BE06-5F1978CD63DB}"/>
              </a:ext>
            </a:extLst>
          </p:cNvPr>
          <p:cNvSpPr>
            <a:spLocks noGrp="1"/>
          </p:cNvSpPr>
          <p:nvPr/>
        </p:nvSpPr>
        <p:spPr>
          <a:xfrm>
            <a:off x="6096000" y="1924050"/>
            <a:ext cx="5010150" cy="57150"/>
          </a:xfrm>
          <a:prstGeom prst="roundRect">
            <a:avLst>
              <a:gd name="adj" fmla="val 500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BEFC1A9-93B7-458E-89E9-A6C0BF1BF89A}"/>
              </a:ext>
            </a:extLst>
          </p:cNvPr>
          <p:cNvSpPr>
            <a:spLocks noGrp="1"/>
          </p:cNvSpPr>
          <p:nvPr/>
        </p:nvSpPr>
        <p:spPr>
          <a:xfrm>
            <a:off x="6324600" y="2152650"/>
            <a:ext cx="457200" cy="45720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02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FEFFA8-BD09-4BC1-B384-504940603318}"/>
              </a:ext>
            </a:extLst>
          </p:cNvPr>
          <p:cNvSpPr>
            <a:spLocks noGrp="1"/>
          </p:cNvSpPr>
          <p:nvPr/>
        </p:nvSpPr>
        <p:spPr>
          <a:xfrm>
            <a:off x="6972300" y="2152650"/>
            <a:ext cx="3714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05000"/>
              </a:lnSpc>
              <a:buNone/>
              <a:defRPr sz="1485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85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FINAL ANALYSIS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B8D4BB-1011-49EA-93B0-2B7848087C9E}"/>
              </a:ext>
            </a:extLst>
          </p:cNvPr>
          <p:cNvSpPr>
            <a:spLocks noGrp="1"/>
          </p:cNvSpPr>
          <p:nvPr/>
        </p:nvSpPr>
        <p:spPr>
          <a:xfrm>
            <a:off x="6972300" y="2543175"/>
            <a:ext cx="37338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984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984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Finalized sentiment results and seven themes.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2AEF866-A5A5-4151-99B9-4E4DEB78076A}"/>
              </a:ext>
            </a:extLst>
          </p:cNvPr>
          <p:cNvSpPr>
            <a:spLocks noGrp="1"/>
          </p:cNvSpPr>
          <p:nvPr/>
        </p:nvSpPr>
        <p:spPr>
          <a:xfrm>
            <a:off x="704850" y="4267200"/>
            <a:ext cx="10401300" cy="119824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E1D8952-7143-4B5B-813C-8305F9B9E25E}"/>
              </a:ext>
            </a:extLst>
          </p:cNvPr>
          <p:cNvSpPr>
            <a:spLocks noGrp="1"/>
          </p:cNvSpPr>
          <p:nvPr/>
        </p:nvSpPr>
        <p:spPr>
          <a:xfrm flipV="1">
            <a:off x="704850" y="4221481"/>
            <a:ext cx="10401300" cy="45719"/>
          </a:xfrm>
          <a:prstGeom prst="roundRect">
            <a:avLst>
              <a:gd name="adj" fmla="val 50000"/>
            </a:avLst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B760A3C-10E5-45B9-A943-32E46AE4AD23}"/>
              </a:ext>
            </a:extLst>
          </p:cNvPr>
          <p:cNvSpPr>
            <a:spLocks noGrp="1"/>
          </p:cNvSpPr>
          <p:nvPr/>
        </p:nvSpPr>
        <p:spPr>
          <a:xfrm>
            <a:off x="933450" y="4495800"/>
            <a:ext cx="457200" cy="457200"/>
          </a:xfrm>
          <a:prstGeom prst="ellipse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03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E8BDF66-3C04-413E-8681-CA939A0BB596}"/>
              </a:ext>
            </a:extLst>
          </p:cNvPr>
          <p:cNvSpPr>
            <a:spLocks noGrp="1"/>
          </p:cNvSpPr>
          <p:nvPr/>
        </p:nvSpPr>
        <p:spPr>
          <a:xfrm>
            <a:off x="1581150" y="4495800"/>
            <a:ext cx="3714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05000"/>
              </a:lnSpc>
              <a:buNone/>
              <a:defRPr sz="1485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lang="en-US" sz="1485" b="1" dirty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NEW CONTEXT</a:t>
            </a:r>
            <a:endParaRPr sz="1485" b="1" dirty="0">
              <a:solidFill>
                <a:srgbClr val="59636B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9886A59-3CEA-41BE-9B00-BC8F05C58DAF}"/>
              </a:ext>
            </a:extLst>
          </p:cNvPr>
          <p:cNvSpPr>
            <a:spLocks noGrp="1"/>
          </p:cNvSpPr>
          <p:nvPr/>
        </p:nvSpPr>
        <p:spPr>
          <a:xfrm>
            <a:off x="1581150" y="4886325"/>
            <a:ext cx="9124950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984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lang="en-US" sz="1984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Connecting the 2023–2024 corpus to current technological and policy developments.</a:t>
            </a: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10853EBD-5FDC-44BC-B350-B72759FFF4F5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015EE91-0F31-4A08-857E-E5D53D89E9C8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EC09B2B-EC10-4E23-800F-477DB93E732A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73277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D8F1E17-1E99-4B62-A1B3-D3AB2BB6B98F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38C3652-1F25-4503-B61A-D65945D21A28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F4FB90A-B867-4F0E-88C5-D6FA69ADA755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59756C6-EC15-4C53-86CC-3198772BB9DC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086C43E6-F724-4D99-87B8-F409230B6401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497D32-F64A-42D1-AB80-AC7B7141E0CC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6E7C11-DD2A-4B31-BF90-3127B177998B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B7036F-51B4-4546-80E8-10F556C548E5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9156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Method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BAB6A99-77D1-48E6-B1A0-63548A885CEC}"/>
              </a:ext>
            </a:extLst>
          </p:cNvPr>
          <p:cNvSpPr>
            <a:spLocks noGrp="1"/>
          </p:cNvSpPr>
          <p:nvPr/>
        </p:nvSpPr>
        <p:spPr>
          <a:xfrm>
            <a:off x="685800" y="1695450"/>
            <a:ext cx="3190875" cy="276225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6DE42D3-E7AB-4D32-BCAE-859E42352318}"/>
              </a:ext>
            </a:extLst>
          </p:cNvPr>
          <p:cNvSpPr>
            <a:spLocks noGrp="1"/>
          </p:cNvSpPr>
          <p:nvPr/>
        </p:nvSpPr>
        <p:spPr>
          <a:xfrm>
            <a:off x="685800" y="1695450"/>
            <a:ext cx="3190875" cy="66675"/>
          </a:xfrm>
          <a:prstGeom prst="roundRect">
            <a:avLst>
              <a:gd name="adj" fmla="val 42857"/>
            </a:avLst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FEE4251-191E-42C8-9A0B-E4A62347875F}"/>
              </a:ext>
            </a:extLst>
          </p:cNvPr>
          <p:cNvSpPr>
            <a:spLocks noGrp="1"/>
          </p:cNvSpPr>
          <p:nvPr/>
        </p:nvSpPr>
        <p:spPr>
          <a:xfrm>
            <a:off x="1962150" y="1390650"/>
            <a:ext cx="647700" cy="647700"/>
          </a:xfrm>
          <a:prstGeom prst="ellipse">
            <a:avLst/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207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207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3F7C8D-B11B-4188-A42A-A85DDDB0131F}"/>
              </a:ext>
            </a:extLst>
          </p:cNvPr>
          <p:cNvSpPr>
            <a:spLocks noGrp="1"/>
          </p:cNvSpPr>
          <p:nvPr/>
        </p:nvSpPr>
        <p:spPr>
          <a:xfrm>
            <a:off x="914400" y="2238375"/>
            <a:ext cx="27336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  <a:defRPr sz="1639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639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POLICY TEXTS</a:t>
            </a:r>
            <a:endParaRPr baseline="30000">
              <a:solidFill>
                <a:srgbClr val="3D3D3D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1F297B-266C-42E8-B588-CDA915774984}"/>
              </a:ext>
            </a:extLst>
          </p:cNvPr>
          <p:cNvSpPr>
            <a:spLocks noGrp="1"/>
          </p:cNvSpPr>
          <p:nvPr/>
        </p:nvSpPr>
        <p:spPr>
          <a:xfrm>
            <a:off x="714375" y="2811781"/>
            <a:ext cx="3086099" cy="119062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2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Authoritative Japanese texts</a:t>
            </a:r>
          </a:p>
          <a:p>
            <a:pPr algn="ctr">
              <a:lnSpc>
                <a:spcPct val="112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Mar 22, 2023–Aug 27, 2024</a:t>
            </a:r>
            <a:r>
              <a:rPr sz="1897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¹ </a:t>
            </a:r>
          </a:p>
          <a:p>
            <a:pPr algn="ctr">
              <a:lnSpc>
                <a:spcPct val="112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endParaRPr sz="1897" b="0">
              <a:solidFill>
                <a:srgbClr val="3D3D3D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53ED6573-6AD2-4198-975A-5467A8D7053D}"/>
              </a:ext>
            </a:extLst>
          </p:cNvPr>
          <p:cNvSpPr>
            <a:spLocks noGrp="1"/>
          </p:cNvSpPr>
          <p:nvPr/>
        </p:nvSpPr>
        <p:spPr>
          <a:xfrm>
            <a:off x="3943350" y="2762250"/>
            <a:ext cx="400050" cy="400050"/>
          </a:xfrm>
          <a:prstGeom prst="rightArrow">
            <a:avLst/>
          </a:prstGeom>
          <a:solidFill>
            <a:srgbClr val="CAD7DE"/>
          </a:solidFill>
          <a:ln w="0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9F2DC91-2350-485D-90A7-8CF47F76D51C}"/>
              </a:ext>
            </a:extLst>
          </p:cNvPr>
          <p:cNvSpPr>
            <a:spLocks noGrp="1"/>
          </p:cNvSpPr>
          <p:nvPr/>
        </p:nvSpPr>
        <p:spPr>
          <a:xfrm>
            <a:off x="4486275" y="1695450"/>
            <a:ext cx="3190875" cy="276225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B80A319-DC14-4A13-B492-000AD7F97F8F}"/>
              </a:ext>
            </a:extLst>
          </p:cNvPr>
          <p:cNvSpPr>
            <a:spLocks noGrp="1"/>
          </p:cNvSpPr>
          <p:nvPr/>
        </p:nvSpPr>
        <p:spPr>
          <a:xfrm>
            <a:off x="4486275" y="1695450"/>
            <a:ext cx="3190875" cy="66675"/>
          </a:xfrm>
          <a:prstGeom prst="roundRect">
            <a:avLst>
              <a:gd name="adj" fmla="val 42857"/>
            </a:avLst>
          </a:prstGeom>
          <a:solidFill>
            <a:srgbClr val="7C8D97"/>
          </a:solidFill>
          <a:ln w="0">
            <a:solidFill>
              <a:srgbClr val="7C8D9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216A543-F1FD-49DC-8427-FC532B8EC433}"/>
              </a:ext>
            </a:extLst>
          </p:cNvPr>
          <p:cNvSpPr>
            <a:spLocks noGrp="1"/>
          </p:cNvSpPr>
          <p:nvPr/>
        </p:nvSpPr>
        <p:spPr>
          <a:xfrm>
            <a:off x="5762625" y="1390650"/>
            <a:ext cx="647700" cy="647700"/>
          </a:xfrm>
          <a:prstGeom prst="ellipse">
            <a:avLst/>
          </a:prstGeom>
          <a:solidFill>
            <a:srgbClr val="7C8D97"/>
          </a:solidFill>
          <a:ln w="0">
            <a:solidFill>
              <a:srgbClr val="7C8D97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207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207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3ECB77-D86D-4635-90AC-189CDAAFE3E1}"/>
              </a:ext>
            </a:extLst>
          </p:cNvPr>
          <p:cNvSpPr>
            <a:spLocks noGrp="1"/>
          </p:cNvSpPr>
          <p:nvPr/>
        </p:nvSpPr>
        <p:spPr>
          <a:xfrm>
            <a:off x="4714875" y="2238375"/>
            <a:ext cx="27336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639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639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SENTIMENT ANALYSIS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0F9E5D3-1756-4ED7-8B92-CC4839AEC2FA}"/>
              </a:ext>
            </a:extLst>
          </p:cNvPr>
          <p:cNvSpPr>
            <a:spLocks noGrp="1"/>
          </p:cNvSpPr>
          <p:nvPr/>
        </p:nvSpPr>
        <p:spPr>
          <a:xfrm>
            <a:off x="4610101" y="2800350"/>
            <a:ext cx="2867024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2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Sudachi</a:t>
            </a:r>
            <a:r>
              <a:rPr sz="1897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²</a:t>
            </a:r>
            <a:endParaRPr sz="1897" b="0" baseline="30000">
              <a:solidFill>
                <a:srgbClr val="3D3D3D"/>
              </a:solidFill>
              <a:latin typeface="Gill Sans MT"/>
              <a:ea typeface="Gill Sans MT"/>
              <a:cs typeface="Gill Sans MT"/>
            </a:endParaRPr>
          </a:p>
          <a:p>
            <a:pPr algn="ctr">
              <a:lnSpc>
                <a:spcPct val="112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t>Sentiment Dictionary</a:t>
            </a:r>
            <a:r>
              <a:rPr sz="1897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³</a:t>
            </a:r>
            <a:r>
              <a:t> </a:t>
            </a:r>
          </a:p>
          <a:p>
            <a:pPr algn="ctr">
              <a:lnSpc>
                <a:spcPct val="112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score: </a:t>
            </a:r>
            <a:r>
              <a:rPr sz="1897"/>
              <a:t>−</a:t>
            </a: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1 to +1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9D17696A-DB4A-48F0-9803-07554F6580A7}"/>
              </a:ext>
            </a:extLst>
          </p:cNvPr>
          <p:cNvSpPr>
            <a:spLocks noGrp="1"/>
          </p:cNvSpPr>
          <p:nvPr/>
        </p:nvSpPr>
        <p:spPr>
          <a:xfrm>
            <a:off x="7743825" y="2762250"/>
            <a:ext cx="400050" cy="400050"/>
          </a:xfrm>
          <a:prstGeom prst="rightArrow">
            <a:avLst/>
          </a:prstGeom>
          <a:solidFill>
            <a:srgbClr val="CAD7DE"/>
          </a:solidFill>
          <a:ln w="0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24FB5A9-DDF7-42DC-A253-DBEBD5AB399A}"/>
              </a:ext>
            </a:extLst>
          </p:cNvPr>
          <p:cNvSpPr>
            <a:spLocks noGrp="1"/>
          </p:cNvSpPr>
          <p:nvPr/>
        </p:nvSpPr>
        <p:spPr>
          <a:xfrm>
            <a:off x="8286750" y="1695450"/>
            <a:ext cx="3190875" cy="276225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5A60059-D41F-4C1F-BCF7-97A0284496AF}"/>
              </a:ext>
            </a:extLst>
          </p:cNvPr>
          <p:cNvSpPr>
            <a:spLocks noGrp="1"/>
          </p:cNvSpPr>
          <p:nvPr/>
        </p:nvSpPr>
        <p:spPr>
          <a:xfrm>
            <a:off x="8286750" y="1695450"/>
            <a:ext cx="3190875" cy="66675"/>
          </a:xfrm>
          <a:prstGeom prst="roundRect">
            <a:avLst>
              <a:gd name="adj" fmla="val 42857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CECA235-5FED-4290-A67F-4AEB7E254C6F}"/>
              </a:ext>
            </a:extLst>
          </p:cNvPr>
          <p:cNvSpPr>
            <a:spLocks noGrp="1"/>
          </p:cNvSpPr>
          <p:nvPr/>
        </p:nvSpPr>
        <p:spPr>
          <a:xfrm>
            <a:off x="9563100" y="1390650"/>
            <a:ext cx="647700" cy="64770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207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207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41B2A1E-ACA2-4B79-86E9-FB07C4ED272E}"/>
              </a:ext>
            </a:extLst>
          </p:cNvPr>
          <p:cNvSpPr>
            <a:spLocks noGrp="1"/>
          </p:cNvSpPr>
          <p:nvPr/>
        </p:nvSpPr>
        <p:spPr>
          <a:xfrm>
            <a:off x="8515350" y="2238375"/>
            <a:ext cx="27336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defRPr sz="1639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639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THEMATIC + CORPUS ANALYSIS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ACA675-F16E-484F-8F6D-EB81D047F6BA}"/>
              </a:ext>
            </a:extLst>
          </p:cNvPr>
          <p:cNvSpPr>
            <a:spLocks noGrp="1"/>
          </p:cNvSpPr>
          <p:nvPr/>
        </p:nvSpPr>
        <p:spPr>
          <a:xfrm>
            <a:off x="8553450" y="2800350"/>
            <a:ext cx="2695575" cy="126682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12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Braun &amp; Clarke (2006)</a:t>
            </a:r>
          </a:p>
          <a:p>
            <a:pPr algn="ctr">
              <a:lnSpc>
                <a:spcPct val="112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AntConc</a:t>
            </a:r>
            <a:r>
              <a:rPr sz="1897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⁴</a:t>
            </a:r>
            <a:endParaRPr sz="1897" b="0">
              <a:solidFill>
                <a:srgbClr val="3D3D3D"/>
              </a:solidFill>
              <a:latin typeface="Gill Sans MT"/>
              <a:ea typeface="Gill Sans MT"/>
              <a:cs typeface="Gill Sans MT"/>
            </a:endParaRPr>
          </a:p>
          <a:p>
            <a:pPr algn="ctr">
              <a:lnSpc>
                <a:spcPct val="112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Taguette</a:t>
            </a:r>
            <a:endParaRPr sz="1897" b="0">
              <a:solidFill>
                <a:srgbClr val="3D3D3D"/>
              </a:solidFill>
              <a:latin typeface="Gill Sans MT"/>
              <a:ea typeface="Gill Sans MT"/>
              <a:cs typeface="Gill Sans MT"/>
            </a:endParaRPr>
          </a:p>
          <a:p>
            <a:pPr algn="ctr">
              <a:lnSpc>
                <a:spcPct val="112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second-coder κ = .96</a:t>
            </a:r>
          </a:p>
        </p:txBody>
      </p:sp>
      <p:sp>
        <p:nvSpPr>
          <p:cNvPr id="29" name="Straight Connector 28">
            <a:extLst>
              <a:ext uri="{FF2B5EF4-FFF2-40B4-BE49-F238E27FC236}">
                <a16:creationId xmlns:a16="http://schemas.microsoft.com/office/drawing/2014/main" id="{C44DCEFB-6C4F-4959-B088-BAB759069BC2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A5CD296-581D-486D-8C2D-B26358DCA332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BD7151-B62C-42C9-A580-54E8B68BF280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05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CD63121-B6F8-9014-CEBF-86F22D461A87}"/>
              </a:ext>
            </a:extLst>
          </p:cNvPr>
          <p:cNvSpPr>
            <a:spLocks noGrp="1"/>
          </p:cNvSpPr>
          <p:nvPr/>
        </p:nvSpPr>
        <p:spPr>
          <a:xfrm>
            <a:off x="8754618" y="5133885"/>
            <a:ext cx="30198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t>Gallagher (2024)</a:t>
            </a:r>
          </a:p>
          <a:p>
            <a:pPr marL="342900" indent="-342900">
              <a:buAutoNum type="arabicPeriod"/>
            </a:pPr>
            <a:r>
              <a:t>Takaoka et al. (2018)</a:t>
            </a:r>
          </a:p>
          <a:p>
            <a:pPr marL="342900" indent="-342900">
              <a:buAutoNum type="arabicPeriod"/>
            </a:pPr>
            <a:r>
              <a:t>Kobayashi et al. (2005)</a:t>
            </a:r>
          </a:p>
          <a:p>
            <a:pPr marL="342900" indent="-342900">
              <a:buAutoNum type="arabicPeriod"/>
            </a:pPr>
            <a:r>
              <a:t>Anthony (2004)</a:t>
            </a:r>
          </a:p>
        </p:txBody>
      </p:sp>
    </p:spTree>
    <p:extLst>
      <p:ext uri="{BB962C8B-B14F-4D97-AF65-F5344CB8AC3E}">
        <p14:creationId xmlns:p14="http://schemas.microsoft.com/office/powerpoint/2010/main" val="618342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D6DCB374-75A1-408A-8F4B-1F914CE2DBA9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497A62A-AA97-4F57-821F-8159834B63C5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BEBF25A-AB82-48E0-899C-E97C8AD2CDB5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6BA51ED-20C5-42F4-822C-6BC3F59303CA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7F6E00-8F52-4B74-A6D6-74B0263412B3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D2D526-65B7-4536-B7E0-73A40331A033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081472-D2F6-4489-9B7B-BB82BC203051}"/>
              </a:ext>
            </a:extLst>
          </p:cNvPr>
          <p:cNvSpPr>
            <a:spLocks noGrp="1"/>
          </p:cNvSpPr>
          <p:nvPr/>
        </p:nvSpPr>
        <p:spPr>
          <a:xfrm>
            <a:off x="9353550" y="400050"/>
            <a:ext cx="2076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rPr>
              <a:t>CORPUS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B7CE10-B7D0-4B6C-A4E6-53CA4D42FF99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9156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Corpus Characteristics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5F8C1B6-0FDA-4D0F-947E-DC97F96F7508}"/>
              </a:ext>
            </a:extLst>
          </p:cNvPr>
          <p:cNvSpPr>
            <a:spLocks noGrp="1"/>
          </p:cNvSpPr>
          <p:nvPr/>
        </p:nvSpPr>
        <p:spPr>
          <a:xfrm>
            <a:off x="704850" y="1304925"/>
            <a:ext cx="2667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85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85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Institution type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CF9EAE-5B25-491F-AD84-592FDDD34CBF}"/>
              </a:ext>
            </a:extLst>
          </p:cNvPr>
          <p:cNvSpPr>
            <a:spLocks noGrp="1"/>
          </p:cNvSpPr>
          <p:nvPr/>
        </p:nvSpPr>
        <p:spPr>
          <a:xfrm>
            <a:off x="704850" y="1724025"/>
            <a:ext cx="7779345" cy="590550"/>
          </a:xfrm>
          <a:prstGeom prst="rect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50164F-FFEC-4A3E-B36A-7576312DECE3}"/>
              </a:ext>
            </a:extLst>
          </p:cNvPr>
          <p:cNvSpPr>
            <a:spLocks noGrp="1"/>
          </p:cNvSpPr>
          <p:nvPr/>
        </p:nvSpPr>
        <p:spPr>
          <a:xfrm>
            <a:off x="781050" y="1819275"/>
            <a:ext cx="762694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1725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Private 286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CFAE53-07D2-4F2A-AE05-570EE20842CA}"/>
              </a:ext>
            </a:extLst>
          </p:cNvPr>
          <p:cNvSpPr>
            <a:spLocks noGrp="1"/>
          </p:cNvSpPr>
          <p:nvPr/>
        </p:nvSpPr>
        <p:spPr>
          <a:xfrm>
            <a:off x="8484195" y="1724025"/>
            <a:ext cx="1876835" cy="5905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A2B332-92B5-44C9-B8CA-D8CE8322FD55}"/>
              </a:ext>
            </a:extLst>
          </p:cNvPr>
          <p:cNvSpPr>
            <a:spLocks noGrp="1"/>
          </p:cNvSpPr>
          <p:nvPr/>
        </p:nvSpPr>
        <p:spPr>
          <a:xfrm>
            <a:off x="8560395" y="1819275"/>
            <a:ext cx="172443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1725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National 69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98152C-6454-451D-AB86-CB0D91620204}"/>
              </a:ext>
            </a:extLst>
          </p:cNvPr>
          <p:cNvSpPr>
            <a:spLocks noGrp="1"/>
          </p:cNvSpPr>
          <p:nvPr/>
        </p:nvSpPr>
        <p:spPr>
          <a:xfrm>
            <a:off x="10361030" y="1724025"/>
            <a:ext cx="1088020" cy="590550"/>
          </a:xfrm>
          <a:prstGeom prst="rect">
            <a:avLst/>
          </a:prstGeom>
          <a:solidFill>
            <a:srgbClr val="7C8D97"/>
          </a:solidFill>
          <a:ln w="0">
            <a:solidFill>
              <a:srgbClr val="7C8D9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3F75F3-3DE6-4FA1-BEC0-EFB6FB6F7A54}"/>
              </a:ext>
            </a:extLst>
          </p:cNvPr>
          <p:cNvSpPr>
            <a:spLocks noGrp="1"/>
          </p:cNvSpPr>
          <p:nvPr/>
        </p:nvSpPr>
        <p:spPr>
          <a:xfrm>
            <a:off x="10437230" y="1819275"/>
            <a:ext cx="93562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1403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Public 40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3ABEA49-CE9C-4A7E-AB47-FC5C5F1B9E56}"/>
              </a:ext>
            </a:extLst>
          </p:cNvPr>
          <p:cNvSpPr>
            <a:spLocks noGrp="1"/>
          </p:cNvSpPr>
          <p:nvPr/>
        </p:nvSpPr>
        <p:spPr>
          <a:xfrm>
            <a:off x="704850" y="2905125"/>
            <a:ext cx="3314700" cy="1962150"/>
          </a:xfrm>
          <a:prstGeom prst="roundRect">
            <a:avLst>
              <a:gd name="adj" fmla="val 7767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01B6CE7-1BDA-47AF-9E91-357FB53F0C05}"/>
              </a:ext>
            </a:extLst>
          </p:cNvPr>
          <p:cNvSpPr>
            <a:spLocks noGrp="1"/>
          </p:cNvSpPr>
          <p:nvPr/>
        </p:nvSpPr>
        <p:spPr>
          <a:xfrm>
            <a:off x="704850" y="2905125"/>
            <a:ext cx="76200" cy="1962150"/>
          </a:xfrm>
          <a:prstGeom prst="roundRect">
            <a:avLst>
              <a:gd name="adj" fmla="val 50000"/>
            </a:avLst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D3107F-1F10-499A-A6BD-FB9D29B4B0EF}"/>
              </a:ext>
            </a:extLst>
          </p:cNvPr>
          <p:cNvSpPr>
            <a:spLocks noGrp="1"/>
          </p:cNvSpPr>
          <p:nvPr/>
        </p:nvSpPr>
        <p:spPr>
          <a:xfrm>
            <a:off x="933450" y="3057525"/>
            <a:ext cx="29337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378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256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70EBB7-7F76-4D9F-808C-8F5DB75ECBEB}"/>
              </a:ext>
            </a:extLst>
          </p:cNvPr>
          <p:cNvSpPr>
            <a:spLocks noGrp="1"/>
          </p:cNvSpPr>
          <p:nvPr/>
        </p:nvSpPr>
        <p:spPr>
          <a:xfrm>
            <a:off x="933450" y="3657600"/>
            <a:ext cx="29337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Students only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ADC570-C334-4B41-97E1-B01B7D859F8D}"/>
              </a:ext>
            </a:extLst>
          </p:cNvPr>
          <p:cNvSpPr>
            <a:spLocks noGrp="1"/>
          </p:cNvSpPr>
          <p:nvPr/>
        </p:nvSpPr>
        <p:spPr>
          <a:xfrm>
            <a:off x="933450" y="4010025"/>
            <a:ext cx="2933700" cy="771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64.8% of documents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8834FC6-98C1-42DC-BC3A-A8231AED93D6}"/>
              </a:ext>
            </a:extLst>
          </p:cNvPr>
          <p:cNvSpPr>
            <a:spLocks noGrp="1"/>
          </p:cNvSpPr>
          <p:nvPr/>
        </p:nvSpPr>
        <p:spPr>
          <a:xfrm>
            <a:off x="4324350" y="2905125"/>
            <a:ext cx="3314700" cy="1962150"/>
          </a:xfrm>
          <a:prstGeom prst="roundRect">
            <a:avLst>
              <a:gd name="adj" fmla="val 7767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A304EA9-F3DA-47AB-B673-4F611ADD2CC0}"/>
              </a:ext>
            </a:extLst>
          </p:cNvPr>
          <p:cNvSpPr>
            <a:spLocks noGrp="1"/>
          </p:cNvSpPr>
          <p:nvPr/>
        </p:nvSpPr>
        <p:spPr>
          <a:xfrm>
            <a:off x="4324350" y="2905125"/>
            <a:ext cx="76200" cy="1962150"/>
          </a:xfrm>
          <a:prstGeom prst="roundRect">
            <a:avLst>
              <a:gd name="adj" fmla="val 500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3273169-33BB-4B78-9B0D-908912C89943}"/>
              </a:ext>
            </a:extLst>
          </p:cNvPr>
          <p:cNvSpPr>
            <a:spLocks noGrp="1"/>
          </p:cNvSpPr>
          <p:nvPr/>
        </p:nvSpPr>
        <p:spPr>
          <a:xfrm>
            <a:off x="4552950" y="3057525"/>
            <a:ext cx="29337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378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203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0CAD4E-CD2B-4B86-9D77-B6239CE39459}"/>
              </a:ext>
            </a:extLst>
          </p:cNvPr>
          <p:cNvSpPr>
            <a:spLocks noGrp="1"/>
          </p:cNvSpPr>
          <p:nvPr/>
        </p:nvSpPr>
        <p:spPr>
          <a:xfrm>
            <a:off x="4552950" y="3657600"/>
            <a:ext cx="29337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President-authored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ADD5244-AAAA-4EBD-8CFD-8E0A4A1D9E10}"/>
              </a:ext>
            </a:extLst>
          </p:cNvPr>
          <p:cNvSpPr>
            <a:spLocks noGrp="1"/>
          </p:cNvSpPr>
          <p:nvPr/>
        </p:nvSpPr>
        <p:spPr>
          <a:xfrm>
            <a:off x="4552950" y="4010025"/>
            <a:ext cx="2933700" cy="771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51.4% of documents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39DDFD1-64A8-45BC-81A3-35AAC32B888C}"/>
              </a:ext>
            </a:extLst>
          </p:cNvPr>
          <p:cNvSpPr>
            <a:spLocks noGrp="1"/>
          </p:cNvSpPr>
          <p:nvPr/>
        </p:nvSpPr>
        <p:spPr>
          <a:xfrm>
            <a:off x="7943850" y="2905125"/>
            <a:ext cx="3314700" cy="1962150"/>
          </a:xfrm>
          <a:prstGeom prst="roundRect">
            <a:avLst>
              <a:gd name="adj" fmla="val 7767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8128277-7211-4D81-8875-84F43092BFB8}"/>
              </a:ext>
            </a:extLst>
          </p:cNvPr>
          <p:cNvSpPr>
            <a:spLocks noGrp="1"/>
          </p:cNvSpPr>
          <p:nvPr/>
        </p:nvSpPr>
        <p:spPr>
          <a:xfrm>
            <a:off x="7943850" y="2905125"/>
            <a:ext cx="76200" cy="1962150"/>
          </a:xfrm>
          <a:prstGeom prst="roundRect">
            <a:avLst>
              <a:gd name="adj" fmla="val 50000"/>
            </a:avLst>
          </a:prstGeom>
          <a:solidFill>
            <a:srgbClr val="7C8D97"/>
          </a:solidFill>
          <a:ln w="0">
            <a:solidFill>
              <a:srgbClr val="7C8D9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6A262D6-9394-45F2-A3D0-18BF4D285084}"/>
              </a:ext>
            </a:extLst>
          </p:cNvPr>
          <p:cNvSpPr>
            <a:spLocks noGrp="1"/>
          </p:cNvSpPr>
          <p:nvPr/>
        </p:nvSpPr>
        <p:spPr>
          <a:xfrm>
            <a:off x="8172450" y="3057525"/>
            <a:ext cx="29337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378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94–4,941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E6264B8-26AF-4C88-950B-87BCD455B75B}"/>
              </a:ext>
            </a:extLst>
          </p:cNvPr>
          <p:cNvSpPr>
            <a:spLocks noGrp="1"/>
          </p:cNvSpPr>
          <p:nvPr/>
        </p:nvSpPr>
        <p:spPr>
          <a:xfrm>
            <a:off x="8172450" y="3657600"/>
            <a:ext cx="29337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Morphemes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4CF2EAD-2C94-4423-93EE-9955B0ABECE7}"/>
              </a:ext>
            </a:extLst>
          </p:cNvPr>
          <p:cNvSpPr>
            <a:spLocks noGrp="1"/>
          </p:cNvSpPr>
          <p:nvPr/>
        </p:nvSpPr>
        <p:spPr>
          <a:xfrm>
            <a:off x="8209026" y="3910013"/>
            <a:ext cx="29337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Mean = 754.03</a:t>
            </a:r>
          </a:p>
          <a:p>
            <a:pPr algn="l">
              <a:lnSpc>
                <a:spcPct val="105000"/>
              </a:lnSpc>
              <a:buNone/>
              <a:def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SD</a:t>
            </a:r>
            <a:r>
              <a:rPr sz="1400"/>
              <a:t> = 573.72</a:t>
            </a:r>
          </a:p>
          <a:p>
            <a:pPr algn="l">
              <a:lnSpc>
                <a:spcPct val="105000"/>
              </a:lnSpc>
              <a:buNone/>
              <a:def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0"/>
              <a:t>Mdn = 596</a:t>
            </a:r>
          </a:p>
          <a:p>
            <a:pPr algn="l">
              <a:lnSpc>
                <a:spcPct val="105000"/>
              </a:lnSpc>
              <a:buNone/>
              <a:def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0"/>
              <a:t>IQR = 445–836</a:t>
            </a:r>
            <a:endParaRPr sz="1400" b="0">
              <a:solidFill>
                <a:srgbClr val="59636B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D44DAC1-C228-42A4-9C92-25BC6B9DBD91}"/>
              </a:ext>
            </a:extLst>
          </p:cNvPr>
          <p:cNvSpPr>
            <a:spLocks noGrp="1"/>
          </p:cNvSpPr>
          <p:nvPr/>
        </p:nvSpPr>
        <p:spPr>
          <a:xfrm>
            <a:off x="704850" y="5181600"/>
            <a:ext cx="10744200" cy="742950"/>
          </a:xfrm>
          <a:prstGeom prst="roundRect">
            <a:avLst>
              <a:gd name="adj" fmla="val 17949"/>
            </a:avLst>
          </a:prstGeom>
          <a:solidFill>
            <a:srgbClr val="EDF5F8"/>
          </a:solidFill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8B73858-CF1E-49FB-9E4A-2DD935A920F4}"/>
              </a:ext>
            </a:extLst>
          </p:cNvPr>
          <p:cNvSpPr>
            <a:spLocks noGrp="1"/>
          </p:cNvSpPr>
          <p:nvPr/>
        </p:nvSpPr>
        <p:spPr>
          <a:xfrm>
            <a:off x="933450" y="5314950"/>
            <a:ext cx="188595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3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Interpretive caution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B6D0D7C-3600-4064-BDAA-545FACB08E8F}"/>
              </a:ext>
            </a:extLst>
          </p:cNvPr>
          <p:cNvSpPr>
            <a:spLocks noGrp="1"/>
          </p:cNvSpPr>
          <p:nvPr/>
        </p:nvSpPr>
        <p:spPr>
          <a:xfrm>
            <a:off x="2867025" y="5248275"/>
            <a:ext cx="81724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0" dirty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Th</a:t>
            </a:r>
            <a:r>
              <a:rPr lang="en-US" sz="1725" b="0" dirty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e corpus is large and broad but </a:t>
            </a:r>
            <a:r>
              <a:rPr sz="1725" b="0" dirty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not random or representative</a:t>
            </a:r>
            <a:r>
              <a:rPr lang="en-US" sz="1725" b="0" dirty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.</a:t>
            </a:r>
            <a:endParaRPr sz="1725" b="0" dirty="0">
              <a:solidFill>
                <a:srgbClr val="59636B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35" name="Straight Connector 34">
            <a:extLst>
              <a:ext uri="{FF2B5EF4-FFF2-40B4-BE49-F238E27FC236}">
                <a16:creationId xmlns:a16="http://schemas.microsoft.com/office/drawing/2014/main" id="{3F34DB80-F38A-40ED-80B4-A428E994E833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944DC1A-3FC3-4E39-AA14-47B9C5C34FA0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A61423E-B240-4605-AC9B-EDC88577019A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019963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DB6BD9D3-7656-FD1F-D5B8-20599AC893CB}"/>
              </a:ext>
            </a:extLst>
          </p:cNvPr>
          <p:cNvSpPr>
            <a:spLocks noGrp="1"/>
          </p:cNvSpPr>
          <p:nvPr/>
        </p:nvSpPr>
        <p:spPr>
          <a:xfrm>
            <a:off x="666750" y="1295400"/>
            <a:ext cx="6858000" cy="4095750"/>
          </a:xfrm>
          <a:prstGeom prst="roundRect">
            <a:avLst>
              <a:gd name="adj" fmla="val 4186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7300890A-179B-4EBE-A052-515591841EFE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D9AAF3F-8FB4-4151-A3E6-F421ADA88EE2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7F0B76A-AB59-487A-BFFB-0F0B1F49C0DD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B341314-AD00-41A9-A444-BECB0158A1E3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E225BBDF-4F83-4243-8AFF-9DDD06C3BEDD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654634-D318-45D5-9508-7A5535D6DF96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84987C-1505-4E65-BD92-74703E92392A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7AA140-FB49-4E3C-BE90-F8CE2E65E037}"/>
              </a:ext>
            </a:extLst>
          </p:cNvPr>
          <p:cNvSpPr>
            <a:spLocks noGrp="1"/>
          </p:cNvSpPr>
          <p:nvPr/>
        </p:nvSpPr>
        <p:spPr>
          <a:xfrm>
            <a:off x="9353550" y="400050"/>
            <a:ext cx="2076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rPr>
              <a:t>SENTIMENT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25D082-C61A-47F6-B379-E80E51E8CB34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76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623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623" b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Sentiment Analysis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2C2827-BE95-4008-A7A5-E8DA804A758D}"/>
              </a:ext>
            </a:extLst>
          </p:cNvPr>
          <p:cNvSpPr>
            <a:spLocks noGrp="1"/>
          </p:cNvSpPr>
          <p:nvPr/>
        </p:nvSpPr>
        <p:spPr>
          <a:xfrm>
            <a:off x="666750" y="1295400"/>
            <a:ext cx="76200" cy="4095750"/>
          </a:xfrm>
          <a:prstGeom prst="roundRect">
            <a:avLst>
              <a:gd name="adj" fmla="val 50000"/>
            </a:avLst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3C6864-8293-495A-B2C8-DF026CEF0B02}"/>
              </a:ext>
            </a:extLst>
          </p:cNvPr>
          <p:cNvSpPr>
            <a:spLocks noGrp="1"/>
          </p:cNvSpPr>
          <p:nvPr/>
        </p:nvSpPr>
        <p:spPr>
          <a:xfrm>
            <a:off x="981075" y="1562100"/>
            <a:ext cx="304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3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JAPANESE POLICY CORPUS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C82D55-EB7B-4BDF-8DE8-640AE1F70930}"/>
              </a:ext>
            </a:extLst>
          </p:cNvPr>
          <p:cNvSpPr>
            <a:spLocks noGrp="1"/>
          </p:cNvSpPr>
          <p:nvPr/>
        </p:nvSpPr>
        <p:spPr>
          <a:xfrm>
            <a:off x="981075" y="1971675"/>
            <a:ext cx="2381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6150" b="1">
                <a:solidFill>
                  <a:srgbClr val="4590B8"/>
                </a:solidFill>
                <a:latin typeface="Gill Sans MT"/>
                <a:ea typeface="Gill Sans MT"/>
                <a:cs typeface="Gill Sans MT"/>
              </a:defRPr>
            </a:pPr>
            <a:r>
              <a:rPr sz="6150" b="1">
                <a:solidFill>
                  <a:srgbClr val="4590B8"/>
                </a:solidFill>
                <a:latin typeface="Gill Sans MT"/>
                <a:ea typeface="Gill Sans MT"/>
                <a:cs typeface="Gill Sans MT"/>
              </a:rPr>
              <a:t>0.38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F5059E-E7CD-4DE5-8449-61CE6C804688}"/>
              </a:ext>
            </a:extLst>
          </p:cNvPr>
          <p:cNvSpPr>
            <a:spLocks noGrp="1"/>
          </p:cNvSpPr>
          <p:nvPr/>
        </p:nvSpPr>
        <p:spPr>
          <a:xfrm>
            <a:off x="3476625" y="2314575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2242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2242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mean sentiment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F78A7B-B34D-4237-959C-21588ECB0A74}"/>
              </a:ext>
            </a:extLst>
          </p:cNvPr>
          <p:cNvSpPr>
            <a:spLocks noGrp="1"/>
          </p:cNvSpPr>
          <p:nvPr/>
        </p:nvSpPr>
        <p:spPr>
          <a:xfrm>
            <a:off x="990600" y="3028949"/>
            <a:ext cx="5753100" cy="9620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05000"/>
              </a:lnSpc>
              <a:buNone/>
              <a:defRPr sz="1811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811" b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SD = 0.22  |  range = −0.33 to 1.00</a:t>
            </a:r>
            <a:r>
              <a:rPr sz="181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 |</a:t>
            </a:r>
            <a:r>
              <a:rPr sz="1811"/>
              <a:t>  IQR = 0.26–0.52</a:t>
            </a:r>
            <a:endParaRPr sz="1811" b="0">
              <a:solidFill>
                <a:srgbClr val="59636B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554617A2-11AC-4DF1-968C-C56E902865B2}"/>
              </a:ext>
            </a:extLst>
          </p:cNvPr>
          <p:cNvSpPr>
            <a:spLocks noGrp="1"/>
          </p:cNvSpPr>
          <p:nvPr/>
        </p:nvSpPr>
        <p:spPr>
          <a:xfrm>
            <a:off x="1009650" y="4733925"/>
            <a:ext cx="5905500" cy="0"/>
          </a:xfrm>
          <a:prstGeom prst="line">
            <a:avLst/>
          </a:prstGeom>
          <a:noFill/>
          <a:ln w="76200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A42F2ABC-415E-4421-A10E-65754F71B077}"/>
              </a:ext>
            </a:extLst>
          </p:cNvPr>
          <p:cNvSpPr>
            <a:spLocks noGrp="1"/>
          </p:cNvSpPr>
          <p:nvPr/>
        </p:nvSpPr>
        <p:spPr>
          <a:xfrm>
            <a:off x="2987993" y="4543425"/>
            <a:ext cx="0" cy="381000"/>
          </a:xfrm>
          <a:prstGeom prst="line">
            <a:avLst/>
          </a:prstGeom>
          <a:noFill/>
          <a:ln w="28575">
            <a:solidFill>
              <a:srgbClr val="59636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28DAA779-DB8A-4D4B-9330-D9329A80A7FF}"/>
              </a:ext>
            </a:extLst>
          </p:cNvPr>
          <p:cNvSpPr>
            <a:spLocks noGrp="1"/>
          </p:cNvSpPr>
          <p:nvPr/>
        </p:nvSpPr>
        <p:spPr>
          <a:xfrm>
            <a:off x="5084445" y="4410075"/>
            <a:ext cx="0" cy="647700"/>
          </a:xfrm>
          <a:prstGeom prst="line">
            <a:avLst/>
          </a:prstGeom>
          <a:noFill/>
          <a:ln w="47625">
            <a:solidFill>
              <a:srgbClr val="4590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60F1AB6F-2025-47CD-9961-82479869AD64}"/>
              </a:ext>
            </a:extLst>
          </p:cNvPr>
          <p:cNvSpPr>
            <a:spLocks noGrp="1"/>
          </p:cNvSpPr>
          <p:nvPr/>
        </p:nvSpPr>
        <p:spPr>
          <a:xfrm>
            <a:off x="6915150" y="4543425"/>
            <a:ext cx="0" cy="381000"/>
          </a:xfrm>
          <a:prstGeom prst="line">
            <a:avLst/>
          </a:prstGeom>
          <a:noFill/>
          <a:ln w="28575">
            <a:solidFill>
              <a:srgbClr val="59636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EF9596-5300-414C-BAB9-28F4F04F0855}"/>
              </a:ext>
            </a:extLst>
          </p:cNvPr>
          <p:cNvSpPr>
            <a:spLocks noGrp="1"/>
          </p:cNvSpPr>
          <p:nvPr/>
        </p:nvSpPr>
        <p:spPr>
          <a:xfrm>
            <a:off x="895350" y="5019675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−1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1CA9F1-8B43-436A-955F-44B586EA9A19}"/>
              </a:ext>
            </a:extLst>
          </p:cNvPr>
          <p:cNvSpPr>
            <a:spLocks noGrp="1"/>
          </p:cNvSpPr>
          <p:nvPr/>
        </p:nvSpPr>
        <p:spPr>
          <a:xfrm>
            <a:off x="6743700" y="5019675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+1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7791B1-A4CE-454B-A669-6E560116E113}"/>
              </a:ext>
            </a:extLst>
          </p:cNvPr>
          <p:cNvSpPr>
            <a:spLocks noGrp="1"/>
          </p:cNvSpPr>
          <p:nvPr/>
        </p:nvSpPr>
        <p:spPr>
          <a:xfrm>
            <a:off x="2492693" y="4181475"/>
            <a:ext cx="990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min −0.33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E616C09-FC64-4DBC-A07C-0131E38015DD}"/>
              </a:ext>
            </a:extLst>
          </p:cNvPr>
          <p:cNvSpPr>
            <a:spLocks noGrp="1"/>
          </p:cNvSpPr>
          <p:nvPr/>
        </p:nvSpPr>
        <p:spPr>
          <a:xfrm>
            <a:off x="4522470" y="4029075"/>
            <a:ext cx="11239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1400" b="1">
                <a:solidFill>
                  <a:srgbClr val="D34A43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34A43"/>
                </a:solidFill>
                <a:latin typeface="Gill Sans MT"/>
                <a:ea typeface="Gill Sans MT"/>
                <a:cs typeface="Gill Sans MT"/>
              </a:rPr>
              <a:t>mean 0.38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4E22AC5-6A57-404A-AC16-07D9EE42ADC4}"/>
              </a:ext>
            </a:extLst>
          </p:cNvPr>
          <p:cNvSpPr>
            <a:spLocks noGrp="1"/>
          </p:cNvSpPr>
          <p:nvPr/>
        </p:nvSpPr>
        <p:spPr>
          <a:xfrm>
            <a:off x="7867650" y="1295400"/>
            <a:ext cx="3638550" cy="4095750"/>
          </a:xfrm>
          <a:prstGeom prst="roundRect">
            <a:avLst>
              <a:gd name="adj" fmla="val 4712"/>
            </a:avLst>
          </a:prstGeom>
          <a:solidFill>
            <a:srgbClr val="1A3260"/>
          </a:solidFill>
          <a:ln w="9525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F9DD005-47FE-4968-AEA1-5C25C8CE0200}"/>
              </a:ext>
            </a:extLst>
          </p:cNvPr>
          <p:cNvSpPr>
            <a:spLocks noGrp="1"/>
          </p:cNvSpPr>
          <p:nvPr/>
        </p:nvSpPr>
        <p:spPr>
          <a:xfrm>
            <a:off x="7867650" y="1295400"/>
            <a:ext cx="3638550" cy="66675"/>
          </a:xfrm>
          <a:prstGeom prst="roundRect">
            <a:avLst>
              <a:gd name="adj" fmla="val 42857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9D35FBE-5A09-4F6B-BB61-E570AA086C29}"/>
              </a:ext>
            </a:extLst>
          </p:cNvPr>
          <p:cNvSpPr>
            <a:spLocks noGrp="1"/>
          </p:cNvSpPr>
          <p:nvPr/>
        </p:nvSpPr>
        <p:spPr>
          <a:xfrm>
            <a:off x="8162925" y="156210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3" b="1">
                <a:solidFill>
                  <a:srgbClr val="CAD7DE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1">
                <a:solidFill>
                  <a:srgbClr val="CAD7DE"/>
                </a:solidFill>
                <a:latin typeface="Gill Sans MT"/>
                <a:ea typeface="Gill Sans MT"/>
                <a:cs typeface="Gill Sans MT"/>
              </a:rPr>
              <a:t>U.S. BENCHMARK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1A463C1-6F1F-464E-82EB-D3B97D606809}"/>
              </a:ext>
            </a:extLst>
          </p:cNvPr>
          <p:cNvSpPr>
            <a:spLocks noGrp="1"/>
          </p:cNvSpPr>
          <p:nvPr/>
        </p:nvSpPr>
        <p:spPr>
          <a:xfrm>
            <a:off x="8162925" y="2009775"/>
            <a:ext cx="1524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4575" b="1">
                <a:solidFill>
                  <a:srgbClr val="E8EEF1"/>
                </a:solidFill>
                <a:latin typeface="Gill Sans MT"/>
                <a:ea typeface="Gill Sans MT"/>
                <a:cs typeface="Gill Sans MT"/>
              </a:defRPr>
            </a:pPr>
            <a:r>
              <a:rPr sz="4575" b="1">
                <a:solidFill>
                  <a:srgbClr val="E8EEF1"/>
                </a:solidFill>
                <a:latin typeface="Gill Sans MT"/>
                <a:ea typeface="Gill Sans MT"/>
                <a:cs typeface="Gill Sans MT"/>
              </a:rPr>
              <a:t>0.94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0FD1F09-0A13-4B58-BD05-3DA0A1F6607F}"/>
              </a:ext>
            </a:extLst>
          </p:cNvPr>
          <p:cNvSpPr>
            <a:spLocks noGrp="1"/>
          </p:cNvSpPr>
          <p:nvPr/>
        </p:nvSpPr>
        <p:spPr>
          <a:xfrm>
            <a:off x="9839325" y="2324100"/>
            <a:ext cx="952500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639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639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public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EEC5F1-B5A7-4D94-8F6B-AC6F6C80F701}"/>
              </a:ext>
            </a:extLst>
          </p:cNvPr>
          <p:cNvSpPr>
            <a:spLocks noGrp="1"/>
          </p:cNvSpPr>
          <p:nvPr/>
        </p:nvSpPr>
        <p:spPr>
          <a:xfrm>
            <a:off x="8162925" y="2876550"/>
            <a:ext cx="15240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4575" b="1">
                <a:solidFill>
                  <a:srgbClr val="E8EEF1"/>
                </a:solidFill>
                <a:latin typeface="Gill Sans MT"/>
                <a:ea typeface="Gill Sans MT"/>
                <a:cs typeface="Gill Sans MT"/>
              </a:defRPr>
            </a:pPr>
            <a:r>
              <a:rPr sz="4575" b="1">
                <a:solidFill>
                  <a:srgbClr val="E8EEF1"/>
                </a:solidFill>
                <a:latin typeface="Gill Sans MT"/>
                <a:ea typeface="Gill Sans MT"/>
                <a:cs typeface="Gill Sans MT"/>
              </a:rPr>
              <a:t>0.95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609E7A3-1D06-46D8-9B4E-34C08CE7EB43}"/>
              </a:ext>
            </a:extLst>
          </p:cNvPr>
          <p:cNvSpPr>
            <a:spLocks noGrp="1"/>
          </p:cNvSpPr>
          <p:nvPr/>
        </p:nvSpPr>
        <p:spPr>
          <a:xfrm>
            <a:off x="9839325" y="3190875"/>
            <a:ext cx="1095375" cy="276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639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639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private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C3833BE-5887-402A-A393-6CDAA73EB81C}"/>
              </a:ext>
            </a:extLst>
          </p:cNvPr>
          <p:cNvSpPr>
            <a:spLocks noGrp="1"/>
          </p:cNvSpPr>
          <p:nvPr/>
        </p:nvSpPr>
        <p:spPr>
          <a:xfrm>
            <a:off x="8162925" y="3819525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639" b="0">
                <a:solidFill>
                  <a:srgbClr val="CAD7DE"/>
                </a:solidFill>
                <a:latin typeface="Gill Sans MT"/>
                <a:ea typeface="Gill Sans MT"/>
                <a:cs typeface="Gill Sans MT"/>
              </a:defRPr>
            </a:pPr>
            <a:r>
              <a:rPr sz="1639" b="0">
                <a:solidFill>
                  <a:srgbClr val="CAD7DE"/>
                </a:solidFill>
                <a:latin typeface="Gill Sans MT"/>
                <a:ea typeface="Gill Sans MT"/>
                <a:cs typeface="Gill Sans MT"/>
              </a:rPr>
              <a:t>An et al. (2025)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5F6359E1-C5B6-4783-8C8A-15D45BA23484}"/>
              </a:ext>
            </a:extLst>
          </p:cNvPr>
          <p:cNvSpPr>
            <a:spLocks noGrp="1"/>
          </p:cNvSpPr>
          <p:nvPr/>
        </p:nvSpPr>
        <p:spPr>
          <a:xfrm>
            <a:off x="7598664" y="5619750"/>
            <a:ext cx="3907536" cy="352425"/>
          </a:xfrm>
          <a:prstGeom prst="roundRect">
            <a:avLst>
              <a:gd name="adj" fmla="val 40541"/>
            </a:avLst>
          </a:prstGeom>
          <a:solidFill>
            <a:srgbClr val="EDF5F8"/>
          </a:solidFill>
          <a:ln w="0">
            <a:solidFill>
              <a:srgbClr val="EDF5F8"/>
            </a:solidFill>
            <a:prstDash val="solid"/>
          </a:ln>
        </p:spPr>
        <p:txBody>
          <a:bodyPr lIns="76200" tIns="9525" rIns="76200" bIns="9525" anchor="ctr">
            <a:noAutofit/>
          </a:bodyPr>
          <a:lstStyle/>
          <a:p>
            <a:pPr algn="ctr">
              <a:buNone/>
              <a:defRPr sz="140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NO INSTITUTION TYPE EFFECT: p = .545</a:t>
            </a:r>
          </a:p>
        </p:txBody>
      </p:sp>
      <p:sp>
        <p:nvSpPr>
          <p:cNvPr id="34" name="Straight Connector 33">
            <a:extLst>
              <a:ext uri="{FF2B5EF4-FFF2-40B4-BE49-F238E27FC236}">
                <a16:creationId xmlns:a16="http://schemas.microsoft.com/office/drawing/2014/main" id="{87A358FF-4C3E-495D-8B5B-2E8530A3968E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020FD57-7CCE-4744-A574-50752061F966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82C60AB-DECB-42CB-97B8-75DAA24D57B6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1370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F8286074-15BB-4C79-8A3B-37D73CE8A7AF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4F9E5F2-33EB-4D2F-875C-120A664EAB12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5CB32C5-1305-4580-8B89-9367764C6222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D2FABEF-15CA-486F-ACEE-F11F09359452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A0C13F0A-7CAB-45AB-B312-E1C2A73906DA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5812D3-6B68-4ABC-A3DB-27061E289F24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FBC730-9928-4A7C-84EB-868AC61F6B36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CDF2B7-E531-45AF-8919-ED47E7B88847}"/>
              </a:ext>
            </a:extLst>
          </p:cNvPr>
          <p:cNvSpPr>
            <a:spLocks noGrp="1"/>
          </p:cNvSpPr>
          <p:nvPr/>
        </p:nvSpPr>
        <p:spPr>
          <a:xfrm>
            <a:off x="9353550" y="400050"/>
            <a:ext cx="2076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rPr>
              <a:t>THEMES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456354-ABCF-44AE-BFCB-FEFB50EF7D04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76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7 Themes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FEE416-F3FB-4546-81C6-348245AFD98F}"/>
              </a:ext>
            </a:extLst>
          </p:cNvPr>
          <p:cNvSpPr>
            <a:spLocks noGrp="1"/>
          </p:cNvSpPr>
          <p:nvPr/>
        </p:nvSpPr>
        <p:spPr>
          <a:xfrm>
            <a:off x="3048000" y="1543050"/>
            <a:ext cx="7239000" cy="304800"/>
          </a:xfrm>
          <a:prstGeom prst="roundRect">
            <a:avLst>
              <a:gd name="adj" fmla="val 50000"/>
            </a:avLst>
          </a:prstGeom>
          <a:solidFill>
            <a:srgbClr val="EDF5F8"/>
          </a:solidFill>
          <a:ln w="0">
            <a:solidFill>
              <a:srgbClr val="EDF5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551C46C-DCB4-4126-BD2E-76B96DF8261F}"/>
              </a:ext>
            </a:extLst>
          </p:cNvPr>
          <p:cNvSpPr>
            <a:spLocks noGrp="1"/>
          </p:cNvSpPr>
          <p:nvPr/>
        </p:nvSpPr>
        <p:spPr>
          <a:xfrm>
            <a:off x="3048000" y="1543050"/>
            <a:ext cx="7000113" cy="304800"/>
          </a:xfrm>
          <a:prstGeom prst="roundRect">
            <a:avLst>
              <a:gd name="adj" fmla="val 50000"/>
            </a:avLst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6A6ACD-361D-43EF-AA45-7C55F900D9F1}"/>
              </a:ext>
            </a:extLst>
          </p:cNvPr>
          <p:cNvSpPr>
            <a:spLocks noGrp="1"/>
          </p:cNvSpPr>
          <p:nvPr/>
        </p:nvSpPr>
        <p:spPr>
          <a:xfrm>
            <a:off x="10334625" y="1476375"/>
            <a:ext cx="95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897" b="1">
                <a:solidFill>
                  <a:srgbClr val="4590B8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1">
                <a:solidFill>
                  <a:srgbClr val="4590B8"/>
                </a:solidFill>
                <a:latin typeface="Gill Sans MT"/>
                <a:ea typeface="Gill Sans MT"/>
                <a:cs typeface="Gill Sans MT"/>
              </a:rPr>
              <a:t>96.7%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C02CDC0-EEBD-45C0-82BA-F8B36B462D11}"/>
              </a:ext>
            </a:extLst>
          </p:cNvPr>
          <p:cNvSpPr>
            <a:spLocks noGrp="1"/>
          </p:cNvSpPr>
          <p:nvPr/>
        </p:nvSpPr>
        <p:spPr>
          <a:xfrm>
            <a:off x="10334625" y="1809750"/>
            <a:ext cx="952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n=382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C28F600-87A3-4623-ACA5-23D6587E21C9}"/>
              </a:ext>
            </a:extLst>
          </p:cNvPr>
          <p:cNvSpPr>
            <a:spLocks noGrp="1"/>
          </p:cNvSpPr>
          <p:nvPr/>
        </p:nvSpPr>
        <p:spPr>
          <a:xfrm>
            <a:off x="3048000" y="2200275"/>
            <a:ext cx="7239000" cy="304800"/>
          </a:xfrm>
          <a:prstGeom prst="roundRect">
            <a:avLst>
              <a:gd name="adj" fmla="val 50000"/>
            </a:avLst>
          </a:prstGeom>
          <a:solidFill>
            <a:srgbClr val="EDF5F8"/>
          </a:solidFill>
          <a:ln w="0">
            <a:solidFill>
              <a:srgbClr val="EDF5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4327D83-C6C7-4F51-9822-007D5D1B2A38}"/>
              </a:ext>
            </a:extLst>
          </p:cNvPr>
          <p:cNvSpPr>
            <a:spLocks noGrp="1"/>
          </p:cNvSpPr>
          <p:nvPr/>
        </p:nvSpPr>
        <p:spPr>
          <a:xfrm>
            <a:off x="3048000" y="2200275"/>
            <a:ext cx="7000113" cy="304800"/>
          </a:xfrm>
          <a:prstGeom prst="roundRect">
            <a:avLst>
              <a:gd name="adj" fmla="val 500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81B912B-59AF-4C20-A5BC-1BC94E094380}"/>
              </a:ext>
            </a:extLst>
          </p:cNvPr>
          <p:cNvSpPr>
            <a:spLocks noGrp="1"/>
          </p:cNvSpPr>
          <p:nvPr/>
        </p:nvSpPr>
        <p:spPr>
          <a:xfrm>
            <a:off x="10334625" y="2133600"/>
            <a:ext cx="95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897" b="1">
                <a:solidFill>
                  <a:srgbClr val="279AB3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1">
                <a:solidFill>
                  <a:srgbClr val="279AB3"/>
                </a:solidFill>
                <a:latin typeface="Gill Sans MT"/>
                <a:ea typeface="Gill Sans MT"/>
                <a:cs typeface="Gill Sans MT"/>
              </a:rPr>
              <a:t>96.7%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E24CF7-E2A3-4A73-B0A3-2FD00F2C1A8A}"/>
              </a:ext>
            </a:extLst>
          </p:cNvPr>
          <p:cNvSpPr>
            <a:spLocks noGrp="1"/>
          </p:cNvSpPr>
          <p:nvPr/>
        </p:nvSpPr>
        <p:spPr>
          <a:xfrm>
            <a:off x="10334625" y="2466975"/>
            <a:ext cx="952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n=382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C0A190-EAED-455F-AAB5-8AE3D6C27B19}"/>
              </a:ext>
            </a:extLst>
          </p:cNvPr>
          <p:cNvSpPr>
            <a:spLocks noGrp="1"/>
          </p:cNvSpPr>
          <p:nvPr/>
        </p:nvSpPr>
        <p:spPr>
          <a:xfrm>
            <a:off x="723900" y="2838450"/>
            <a:ext cx="2152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Accuracy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D138E7E-D7D6-47B7-8DD7-767C8D638985}"/>
              </a:ext>
            </a:extLst>
          </p:cNvPr>
          <p:cNvSpPr>
            <a:spLocks noGrp="1"/>
          </p:cNvSpPr>
          <p:nvPr/>
        </p:nvSpPr>
        <p:spPr>
          <a:xfrm>
            <a:off x="3048000" y="2857500"/>
            <a:ext cx="7239000" cy="304800"/>
          </a:xfrm>
          <a:prstGeom prst="roundRect">
            <a:avLst>
              <a:gd name="adj" fmla="val 50000"/>
            </a:avLst>
          </a:prstGeom>
          <a:solidFill>
            <a:srgbClr val="EDF5F8"/>
          </a:solidFill>
          <a:ln w="0">
            <a:solidFill>
              <a:srgbClr val="EDF5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DDCCCAE-45AE-4AE0-A097-2C938693C930}"/>
              </a:ext>
            </a:extLst>
          </p:cNvPr>
          <p:cNvSpPr>
            <a:spLocks noGrp="1"/>
          </p:cNvSpPr>
          <p:nvPr/>
        </p:nvSpPr>
        <p:spPr>
          <a:xfrm>
            <a:off x="3048000" y="2857500"/>
            <a:ext cx="6377559" cy="304800"/>
          </a:xfrm>
          <a:prstGeom prst="roundRect">
            <a:avLst>
              <a:gd name="adj" fmla="val 50000"/>
            </a:avLst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ACFEA80-0C3E-488B-B6A8-205129A8DDEA}"/>
              </a:ext>
            </a:extLst>
          </p:cNvPr>
          <p:cNvSpPr>
            <a:spLocks noGrp="1"/>
          </p:cNvSpPr>
          <p:nvPr/>
        </p:nvSpPr>
        <p:spPr>
          <a:xfrm>
            <a:off x="10334625" y="2790825"/>
            <a:ext cx="95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897" b="1">
                <a:solidFill>
                  <a:srgbClr val="274B7C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1">
                <a:solidFill>
                  <a:srgbClr val="274B7C"/>
                </a:solidFill>
                <a:latin typeface="Gill Sans MT"/>
                <a:ea typeface="Gill Sans MT"/>
                <a:cs typeface="Gill Sans MT"/>
              </a:rPr>
              <a:t>88.1%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39ACE2-D0AF-4823-957F-2AED3EA5CC52}"/>
              </a:ext>
            </a:extLst>
          </p:cNvPr>
          <p:cNvSpPr>
            <a:spLocks noGrp="1"/>
          </p:cNvSpPr>
          <p:nvPr/>
        </p:nvSpPr>
        <p:spPr>
          <a:xfrm>
            <a:off x="10334625" y="3124200"/>
            <a:ext cx="952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n=348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AB6D7AB-3EAC-4B88-A311-4916ADCF58F6}"/>
              </a:ext>
            </a:extLst>
          </p:cNvPr>
          <p:cNvSpPr>
            <a:spLocks noGrp="1"/>
          </p:cNvSpPr>
          <p:nvPr/>
        </p:nvSpPr>
        <p:spPr>
          <a:xfrm>
            <a:off x="723900" y="3495675"/>
            <a:ext cx="2152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Accountability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3FAA516-16D1-4E08-9547-7B37E18FDA5C}"/>
              </a:ext>
            </a:extLst>
          </p:cNvPr>
          <p:cNvSpPr>
            <a:spLocks noGrp="1"/>
          </p:cNvSpPr>
          <p:nvPr/>
        </p:nvSpPr>
        <p:spPr>
          <a:xfrm>
            <a:off x="3048000" y="3514725"/>
            <a:ext cx="7239000" cy="304800"/>
          </a:xfrm>
          <a:prstGeom prst="roundRect">
            <a:avLst>
              <a:gd name="adj" fmla="val 50000"/>
            </a:avLst>
          </a:prstGeom>
          <a:solidFill>
            <a:srgbClr val="EDF5F8"/>
          </a:solidFill>
          <a:ln w="0">
            <a:solidFill>
              <a:srgbClr val="EDF5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EF10D17-4915-4D74-AB3E-315401B0F849}"/>
              </a:ext>
            </a:extLst>
          </p:cNvPr>
          <p:cNvSpPr>
            <a:spLocks noGrp="1"/>
          </p:cNvSpPr>
          <p:nvPr/>
        </p:nvSpPr>
        <p:spPr>
          <a:xfrm>
            <a:off x="3048000" y="3514725"/>
            <a:ext cx="6305169" cy="304800"/>
          </a:xfrm>
          <a:prstGeom prst="roundRect">
            <a:avLst>
              <a:gd name="adj" fmla="val 50000"/>
            </a:avLst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E72619F-5719-47D8-BDC9-7C59872FF2A3}"/>
              </a:ext>
            </a:extLst>
          </p:cNvPr>
          <p:cNvSpPr>
            <a:spLocks noGrp="1"/>
          </p:cNvSpPr>
          <p:nvPr/>
        </p:nvSpPr>
        <p:spPr>
          <a:xfrm>
            <a:off x="10334625" y="3448050"/>
            <a:ext cx="95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897" b="1">
                <a:solidFill>
                  <a:srgbClr val="274B7C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1">
                <a:solidFill>
                  <a:srgbClr val="274B7C"/>
                </a:solidFill>
                <a:latin typeface="Gill Sans MT"/>
                <a:ea typeface="Gill Sans MT"/>
                <a:cs typeface="Gill Sans MT"/>
              </a:rPr>
              <a:t>87.1%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D9642C-B036-4F01-9522-68277D6C24AC}"/>
              </a:ext>
            </a:extLst>
          </p:cNvPr>
          <p:cNvSpPr>
            <a:spLocks noGrp="1"/>
          </p:cNvSpPr>
          <p:nvPr/>
        </p:nvSpPr>
        <p:spPr>
          <a:xfrm>
            <a:off x="10334625" y="3781425"/>
            <a:ext cx="952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n=344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5268A8B-E738-441A-90E6-0CC922497C2D}"/>
              </a:ext>
            </a:extLst>
          </p:cNvPr>
          <p:cNvSpPr>
            <a:spLocks noGrp="1"/>
          </p:cNvSpPr>
          <p:nvPr/>
        </p:nvSpPr>
        <p:spPr>
          <a:xfrm>
            <a:off x="723900" y="4152900"/>
            <a:ext cx="2152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Learning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2FC1697-B3B2-454A-AEB4-71DA2532EBD8}"/>
              </a:ext>
            </a:extLst>
          </p:cNvPr>
          <p:cNvSpPr>
            <a:spLocks noGrp="1"/>
          </p:cNvSpPr>
          <p:nvPr/>
        </p:nvSpPr>
        <p:spPr>
          <a:xfrm>
            <a:off x="3048000" y="4171950"/>
            <a:ext cx="7239000" cy="304800"/>
          </a:xfrm>
          <a:prstGeom prst="roundRect">
            <a:avLst>
              <a:gd name="adj" fmla="val 50000"/>
            </a:avLst>
          </a:prstGeom>
          <a:solidFill>
            <a:srgbClr val="EDF5F8"/>
          </a:solidFill>
          <a:ln w="0">
            <a:solidFill>
              <a:srgbClr val="EDF5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99B44A3D-3CA4-41AA-9750-F0463C7112BD}"/>
              </a:ext>
            </a:extLst>
          </p:cNvPr>
          <p:cNvSpPr>
            <a:spLocks noGrp="1"/>
          </p:cNvSpPr>
          <p:nvPr/>
        </p:nvSpPr>
        <p:spPr>
          <a:xfrm>
            <a:off x="3048000" y="4171950"/>
            <a:ext cx="6138672" cy="304800"/>
          </a:xfrm>
          <a:prstGeom prst="roundRect">
            <a:avLst>
              <a:gd name="adj" fmla="val 50000"/>
            </a:avLst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5A306E0-CB63-4310-A68D-139D2C7E8145}"/>
              </a:ext>
            </a:extLst>
          </p:cNvPr>
          <p:cNvSpPr>
            <a:spLocks noGrp="1"/>
          </p:cNvSpPr>
          <p:nvPr/>
        </p:nvSpPr>
        <p:spPr>
          <a:xfrm>
            <a:off x="10334625" y="4105275"/>
            <a:ext cx="95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897" b="1">
                <a:solidFill>
                  <a:srgbClr val="274B7C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1">
                <a:solidFill>
                  <a:srgbClr val="274B7C"/>
                </a:solidFill>
                <a:latin typeface="Gill Sans MT"/>
                <a:ea typeface="Gill Sans MT"/>
                <a:cs typeface="Gill Sans MT"/>
              </a:rPr>
              <a:t>84.8%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3182DF2-D073-4FFC-B7CE-70F7DD88DE4A}"/>
              </a:ext>
            </a:extLst>
          </p:cNvPr>
          <p:cNvSpPr>
            <a:spLocks noGrp="1"/>
          </p:cNvSpPr>
          <p:nvPr/>
        </p:nvSpPr>
        <p:spPr>
          <a:xfrm>
            <a:off x="10334625" y="4438650"/>
            <a:ext cx="952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n=335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5F8482-E3B2-4FD0-9507-5CA36D92427A}"/>
              </a:ext>
            </a:extLst>
          </p:cNvPr>
          <p:cNvSpPr>
            <a:spLocks noGrp="1"/>
          </p:cNvSpPr>
          <p:nvPr/>
        </p:nvSpPr>
        <p:spPr>
          <a:xfrm>
            <a:off x="723900" y="4810125"/>
            <a:ext cx="2152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Copyright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DB8BC96-B521-4A48-8325-BE93505FA40B}"/>
              </a:ext>
            </a:extLst>
          </p:cNvPr>
          <p:cNvSpPr>
            <a:spLocks noGrp="1"/>
          </p:cNvSpPr>
          <p:nvPr/>
        </p:nvSpPr>
        <p:spPr>
          <a:xfrm>
            <a:off x="3048000" y="4829175"/>
            <a:ext cx="7239000" cy="304800"/>
          </a:xfrm>
          <a:prstGeom prst="roundRect">
            <a:avLst>
              <a:gd name="adj" fmla="val 50000"/>
            </a:avLst>
          </a:prstGeom>
          <a:solidFill>
            <a:srgbClr val="EDF5F8"/>
          </a:solidFill>
          <a:ln w="0">
            <a:solidFill>
              <a:srgbClr val="EDF5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29BFB11-E52B-40E6-A705-27BAB65D1B19}"/>
              </a:ext>
            </a:extLst>
          </p:cNvPr>
          <p:cNvSpPr>
            <a:spLocks noGrp="1"/>
          </p:cNvSpPr>
          <p:nvPr/>
        </p:nvSpPr>
        <p:spPr>
          <a:xfrm>
            <a:off x="3048000" y="4829175"/>
            <a:ext cx="5972175" cy="304800"/>
          </a:xfrm>
          <a:prstGeom prst="roundRect">
            <a:avLst>
              <a:gd name="adj" fmla="val 50000"/>
            </a:avLst>
          </a:prstGeom>
          <a:solidFill>
            <a:srgbClr val="7C8D97"/>
          </a:solidFill>
          <a:ln w="0">
            <a:solidFill>
              <a:srgbClr val="7C8D9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154AEC-A3B2-4918-9059-67955B34BB5D}"/>
              </a:ext>
            </a:extLst>
          </p:cNvPr>
          <p:cNvSpPr>
            <a:spLocks noGrp="1"/>
          </p:cNvSpPr>
          <p:nvPr/>
        </p:nvSpPr>
        <p:spPr>
          <a:xfrm>
            <a:off x="10334625" y="4762500"/>
            <a:ext cx="95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897" b="1">
                <a:solidFill>
                  <a:srgbClr val="7C8D97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1">
                <a:solidFill>
                  <a:srgbClr val="7C8D97"/>
                </a:solidFill>
                <a:latin typeface="Gill Sans MT"/>
                <a:ea typeface="Gill Sans MT"/>
                <a:cs typeface="Gill Sans MT"/>
              </a:rPr>
              <a:t>82.5%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1F4A626-7EC1-4A99-85BE-861439D37E14}"/>
              </a:ext>
            </a:extLst>
          </p:cNvPr>
          <p:cNvSpPr>
            <a:spLocks noGrp="1"/>
          </p:cNvSpPr>
          <p:nvPr/>
        </p:nvSpPr>
        <p:spPr>
          <a:xfrm>
            <a:off x="10334625" y="5095875"/>
            <a:ext cx="952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n=326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2EE4686-7985-4CBD-B8EB-CB244A2AC9AD}"/>
              </a:ext>
            </a:extLst>
          </p:cNvPr>
          <p:cNvSpPr>
            <a:spLocks noGrp="1"/>
          </p:cNvSpPr>
          <p:nvPr/>
        </p:nvSpPr>
        <p:spPr>
          <a:xfrm>
            <a:off x="723900" y="5467350"/>
            <a:ext cx="2152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Policy updates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36FC752F-E365-4F98-9930-721C886EAD7C}"/>
              </a:ext>
            </a:extLst>
          </p:cNvPr>
          <p:cNvSpPr>
            <a:spLocks noGrp="1"/>
          </p:cNvSpPr>
          <p:nvPr/>
        </p:nvSpPr>
        <p:spPr>
          <a:xfrm>
            <a:off x="3048000" y="5486400"/>
            <a:ext cx="7239000" cy="304800"/>
          </a:xfrm>
          <a:prstGeom prst="roundRect">
            <a:avLst>
              <a:gd name="adj" fmla="val 50000"/>
            </a:avLst>
          </a:prstGeom>
          <a:solidFill>
            <a:srgbClr val="EDF5F8"/>
          </a:solidFill>
          <a:ln w="0">
            <a:solidFill>
              <a:srgbClr val="EDF5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169B9B82-3451-46C0-9419-8BF84F0DFB8E}"/>
              </a:ext>
            </a:extLst>
          </p:cNvPr>
          <p:cNvSpPr>
            <a:spLocks noGrp="1"/>
          </p:cNvSpPr>
          <p:nvPr/>
        </p:nvSpPr>
        <p:spPr>
          <a:xfrm>
            <a:off x="3048000" y="5486400"/>
            <a:ext cx="4415790" cy="304800"/>
          </a:xfrm>
          <a:prstGeom prst="roundRect">
            <a:avLst>
              <a:gd name="adj" fmla="val 500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2A0B31F-5CE4-44FB-B741-2A27787182EF}"/>
              </a:ext>
            </a:extLst>
          </p:cNvPr>
          <p:cNvSpPr>
            <a:spLocks noGrp="1"/>
          </p:cNvSpPr>
          <p:nvPr/>
        </p:nvSpPr>
        <p:spPr>
          <a:xfrm>
            <a:off x="10334625" y="5419725"/>
            <a:ext cx="95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897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61.0%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FD10101-1388-4A6E-BA2F-F6FDA8878CE6}"/>
              </a:ext>
            </a:extLst>
          </p:cNvPr>
          <p:cNvSpPr>
            <a:spLocks noGrp="1"/>
          </p:cNvSpPr>
          <p:nvPr/>
        </p:nvSpPr>
        <p:spPr>
          <a:xfrm>
            <a:off x="10334625" y="5753100"/>
            <a:ext cx="952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n=241</a:t>
            </a:r>
          </a:p>
        </p:txBody>
      </p:sp>
      <p:sp>
        <p:nvSpPr>
          <p:cNvPr id="47" name="Straight Connector 46">
            <a:extLst>
              <a:ext uri="{FF2B5EF4-FFF2-40B4-BE49-F238E27FC236}">
                <a16:creationId xmlns:a16="http://schemas.microsoft.com/office/drawing/2014/main" id="{E35E15C5-1E63-4906-9856-CF85C316F34C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8217E97-9C56-4DF5-80FE-E3788D3ED9FD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835EB91-784A-4030-BFCF-D1C70D44B768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08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B4CDD7C-36CC-1B72-302C-BCAA600ACD1F}"/>
              </a:ext>
            </a:extLst>
          </p:cNvPr>
          <p:cNvSpPr>
            <a:spLocks noGrp="1"/>
          </p:cNvSpPr>
          <p:nvPr/>
        </p:nvSpPr>
        <p:spPr>
          <a:xfrm>
            <a:off x="666750" y="2124075"/>
            <a:ext cx="2152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Ethical concerns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69C65F9-909C-741B-DEB0-649EB5A384C8}"/>
              </a:ext>
            </a:extLst>
          </p:cNvPr>
          <p:cNvSpPr>
            <a:spLocks noGrp="1"/>
          </p:cNvSpPr>
          <p:nvPr/>
        </p:nvSpPr>
        <p:spPr>
          <a:xfrm>
            <a:off x="723900" y="1514475"/>
            <a:ext cx="21526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Use governance</a:t>
            </a:r>
          </a:p>
        </p:txBody>
      </p:sp>
    </p:spTree>
    <p:extLst>
      <p:ext uri="{BB962C8B-B14F-4D97-AF65-F5344CB8AC3E}">
        <p14:creationId xmlns:p14="http://schemas.microsoft.com/office/powerpoint/2010/main" val="798561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9DB154B-D379-4B97-95C3-2031960D9C07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B96FD12-7F0B-47E5-B13E-1E8400B9487F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7F8D65D-2021-4DA4-A12B-37CC51E6D746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FA99B6D-DB7B-4055-9111-861953C51689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0FDCDA76-E8E5-406A-B3A4-5A924317C633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A269D2-CC8B-484E-97C7-D9ED5A13F57B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1B2997-EB2A-485D-9352-D4113DA118F4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45D2CA-77F6-4862-9201-A4219BD5627A}"/>
              </a:ext>
            </a:extLst>
          </p:cNvPr>
          <p:cNvSpPr>
            <a:spLocks noGrp="1"/>
          </p:cNvSpPr>
          <p:nvPr/>
        </p:nvSpPr>
        <p:spPr>
          <a:xfrm>
            <a:off x="9353550" y="400050"/>
            <a:ext cx="2076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rPr>
              <a:t>FINDING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6F5FBE-A9F8-4A33-8836-1F5B7B5879F6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9156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Instructor Autonomy</a:t>
            </a:r>
          </a:p>
        </p:txBody>
      </p:sp>
      <p:pic>
        <p:nvPicPr>
          <p:cNvPr id="47" name="Picture 43"/>
          <p:cNvPicPr>
            <a:picLocks noChangeAspect="1"/>
          </p:cNvPicPr>
          <p:nvPr/>
        </p:nvPicPr>
        <p:blipFill>
          <a:blip r:embed="rId3"/>
          <a:srcRect l="19653" r="19653"/>
          <a:stretch>
            <a:fillRect/>
          </a:stretch>
        </p:blipFill>
        <p:spPr>
          <a:xfrm>
            <a:off x="685800" y="1352550"/>
            <a:ext cx="4191000" cy="3886200"/>
          </a:xfrm>
          <a:prstGeom prst="roundRect">
            <a:avLst>
              <a:gd name="adj" fmla="val 2941"/>
            </a:avLst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5A7D442-B49D-4490-B65C-5A904354C985}"/>
              </a:ext>
            </a:extLst>
          </p:cNvPr>
          <p:cNvSpPr>
            <a:spLocks noGrp="1"/>
          </p:cNvSpPr>
          <p:nvPr/>
        </p:nvSpPr>
        <p:spPr>
          <a:xfrm>
            <a:off x="5219700" y="1352550"/>
            <a:ext cx="6286500" cy="1600200"/>
          </a:xfrm>
          <a:prstGeom prst="roundRect">
            <a:avLst>
              <a:gd name="adj" fmla="val 10714"/>
            </a:avLst>
          </a:prstGeom>
          <a:solidFill>
            <a:srgbClr val="1A3260"/>
          </a:solidFill>
          <a:ln w="9525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3C940B8-1EE4-4302-9921-0F60C4CAD313}"/>
              </a:ext>
            </a:extLst>
          </p:cNvPr>
          <p:cNvSpPr>
            <a:spLocks noGrp="1"/>
          </p:cNvSpPr>
          <p:nvPr/>
        </p:nvSpPr>
        <p:spPr>
          <a:xfrm>
            <a:off x="5219700" y="1352550"/>
            <a:ext cx="76200" cy="1600200"/>
          </a:xfrm>
          <a:prstGeom prst="roundRect">
            <a:avLst>
              <a:gd name="adj" fmla="val 500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24D97F-DD8A-47EC-B1AE-9D14E1C7BB2B}"/>
              </a:ext>
            </a:extLst>
          </p:cNvPr>
          <p:cNvSpPr>
            <a:spLocks noGrp="1"/>
          </p:cNvSpPr>
          <p:nvPr/>
        </p:nvSpPr>
        <p:spPr>
          <a:xfrm>
            <a:off x="5524500" y="1581150"/>
            <a:ext cx="56769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2363" b="0">
                <a:solidFill>
                  <a:srgbClr val="FFFFFF"/>
                </a:solidFill>
                <a:latin typeface="Noto Sans JP"/>
                <a:ea typeface="Noto Sans JP"/>
                <a:cs typeface="Noto Sans JP"/>
              </a:defRPr>
            </a:pPr>
            <a:r>
              <a:rPr sz="2363" b="0">
                <a:solidFill>
                  <a:srgbClr val="FFFFFF"/>
                </a:solidFill>
                <a:latin typeface="Noto Sans JP"/>
                <a:ea typeface="Noto Sans JP"/>
                <a:cs typeface="Noto Sans JP"/>
              </a:rPr>
              <a:t>「担当教員の指示に従ってください」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E3A1D0A-5819-4D11-8B9A-5D7221CD1FC5}"/>
              </a:ext>
            </a:extLst>
          </p:cNvPr>
          <p:cNvSpPr>
            <a:spLocks noGrp="1"/>
          </p:cNvSpPr>
          <p:nvPr/>
        </p:nvSpPr>
        <p:spPr>
          <a:xfrm>
            <a:off x="5524500" y="2343150"/>
            <a:ext cx="590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1485" b="0">
                <a:solidFill>
                  <a:srgbClr val="E8EEF1"/>
                </a:solidFill>
                <a:latin typeface="Gill Sans MT"/>
                <a:ea typeface="Gill Sans MT"/>
                <a:cs typeface="Gill Sans MT"/>
              </a:defRPr>
            </a:pPr>
            <a:r>
              <a:rPr sz="1485" b="0">
                <a:solidFill>
                  <a:srgbClr val="E8EEF1"/>
                </a:solidFill>
                <a:latin typeface="Gill Sans MT"/>
                <a:ea typeface="Gill Sans MT"/>
                <a:cs typeface="Gill Sans MT"/>
              </a:rPr>
              <a:t>Most frequent 8-gram • 62 times in 58 documents</a:t>
            </a:r>
          </a:p>
          <a:p>
            <a:pPr algn="ctr">
              <a:lnSpc>
                <a:spcPct val="105000"/>
              </a:lnSpc>
              <a:buNone/>
              <a:defRPr sz="1485" b="0">
                <a:solidFill>
                  <a:srgbClr val="E8EEF1"/>
                </a:solidFill>
                <a:latin typeface="Gill Sans MT"/>
                <a:ea typeface="Gill Sans MT"/>
                <a:cs typeface="Gill Sans MT"/>
              </a:defRPr>
            </a:pPr>
            <a:r>
              <a:rPr sz="1485">
                <a:solidFill>
                  <a:srgbClr val="E8EEF1"/>
                </a:solidFill>
                <a:latin typeface="Gill Sans MT"/>
                <a:ea typeface="Gill Sans MT"/>
                <a:cs typeface="Gill Sans MT"/>
              </a:rPr>
              <a:t>Top two 7-grams  • 75 times in 71 documents / 71 times in 66 documents</a:t>
            </a:r>
            <a:endParaRPr sz="1485" b="0">
              <a:solidFill>
                <a:srgbClr val="E8EEF1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61A9D01-E47D-4516-83CA-B0426BCD7D6E}"/>
              </a:ext>
            </a:extLst>
          </p:cNvPr>
          <p:cNvSpPr>
            <a:spLocks noGrp="1"/>
          </p:cNvSpPr>
          <p:nvPr/>
        </p:nvSpPr>
        <p:spPr>
          <a:xfrm>
            <a:off x="5219700" y="3143250"/>
            <a:ext cx="6286500" cy="638175"/>
          </a:xfrm>
          <a:prstGeom prst="roundRect">
            <a:avLst>
              <a:gd name="adj" fmla="val 19403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F133D93-EDCF-459A-AE5D-54C082BFF25F}"/>
              </a:ext>
            </a:extLst>
          </p:cNvPr>
          <p:cNvSpPr>
            <a:spLocks noGrp="1"/>
          </p:cNvSpPr>
          <p:nvPr/>
        </p:nvSpPr>
        <p:spPr>
          <a:xfrm>
            <a:off x="5219700" y="3143250"/>
            <a:ext cx="57150" cy="638175"/>
          </a:xfrm>
          <a:prstGeom prst="roundRect">
            <a:avLst>
              <a:gd name="adj" fmla="val 50000"/>
            </a:avLst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651DCD4-53C9-4604-B7D0-7F419313F29E}"/>
              </a:ext>
            </a:extLst>
          </p:cNvPr>
          <p:cNvSpPr>
            <a:spLocks noGrp="1"/>
          </p:cNvSpPr>
          <p:nvPr/>
        </p:nvSpPr>
        <p:spPr>
          <a:xfrm>
            <a:off x="5410200" y="3276600"/>
            <a:ext cx="361950" cy="361950"/>
          </a:xfrm>
          <a:prstGeom prst="ellipse">
            <a:avLst/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03CAFD-D884-4652-9AA0-17655B4139E1}"/>
              </a:ext>
            </a:extLst>
          </p:cNvPr>
          <p:cNvSpPr>
            <a:spLocks noGrp="1"/>
          </p:cNvSpPr>
          <p:nvPr/>
        </p:nvSpPr>
        <p:spPr>
          <a:xfrm>
            <a:off x="5943601" y="3267075"/>
            <a:ext cx="1315212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3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AUTONOMY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455EB6-AD5C-4E9D-922B-92877B646FD3}"/>
              </a:ext>
            </a:extLst>
          </p:cNvPr>
          <p:cNvSpPr>
            <a:spLocks noGrp="1"/>
          </p:cNvSpPr>
          <p:nvPr/>
        </p:nvSpPr>
        <p:spPr>
          <a:xfrm>
            <a:off x="7754112" y="3238500"/>
            <a:ext cx="3485388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811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11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Instructors can experiment.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7E88FF5-17B1-4F23-922F-913602349C40}"/>
              </a:ext>
            </a:extLst>
          </p:cNvPr>
          <p:cNvSpPr>
            <a:spLocks noGrp="1"/>
          </p:cNvSpPr>
          <p:nvPr/>
        </p:nvSpPr>
        <p:spPr>
          <a:xfrm>
            <a:off x="5219700" y="3876675"/>
            <a:ext cx="6286500" cy="638175"/>
          </a:xfrm>
          <a:prstGeom prst="roundRect">
            <a:avLst>
              <a:gd name="adj" fmla="val 19403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3D1B9D2-FCF9-4A39-89AA-EA782DF0325C}"/>
              </a:ext>
            </a:extLst>
          </p:cNvPr>
          <p:cNvSpPr>
            <a:spLocks noGrp="1"/>
          </p:cNvSpPr>
          <p:nvPr/>
        </p:nvSpPr>
        <p:spPr>
          <a:xfrm>
            <a:off x="5219700" y="3876675"/>
            <a:ext cx="57150" cy="638175"/>
          </a:xfrm>
          <a:prstGeom prst="roundRect">
            <a:avLst>
              <a:gd name="adj" fmla="val 500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9D7253E-80CF-4117-8B61-654792F8E91F}"/>
              </a:ext>
            </a:extLst>
          </p:cNvPr>
          <p:cNvSpPr>
            <a:spLocks noGrp="1"/>
          </p:cNvSpPr>
          <p:nvPr/>
        </p:nvSpPr>
        <p:spPr>
          <a:xfrm>
            <a:off x="5410200" y="4010025"/>
            <a:ext cx="361950" cy="36195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FCE6E92-6F34-4188-A352-4B349F9DBF5C}"/>
              </a:ext>
            </a:extLst>
          </p:cNvPr>
          <p:cNvSpPr>
            <a:spLocks noGrp="1"/>
          </p:cNvSpPr>
          <p:nvPr/>
        </p:nvSpPr>
        <p:spPr>
          <a:xfrm>
            <a:off x="5943600" y="4000500"/>
            <a:ext cx="1543812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3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EMPOWERMENT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652950-61A0-489A-AD04-53EE903A7C80}"/>
              </a:ext>
            </a:extLst>
          </p:cNvPr>
          <p:cNvSpPr>
            <a:spLocks noGrp="1"/>
          </p:cNvSpPr>
          <p:nvPr/>
        </p:nvSpPr>
        <p:spPr>
          <a:xfrm>
            <a:off x="7754112" y="3971925"/>
            <a:ext cx="3485388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811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11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Discretion becomes the policy.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2501C08-CBC2-4E4A-BD6E-6EB4EA24A107}"/>
              </a:ext>
            </a:extLst>
          </p:cNvPr>
          <p:cNvSpPr>
            <a:spLocks noGrp="1"/>
          </p:cNvSpPr>
          <p:nvPr/>
        </p:nvSpPr>
        <p:spPr>
          <a:xfrm>
            <a:off x="5219700" y="4610100"/>
            <a:ext cx="6286500" cy="638175"/>
          </a:xfrm>
          <a:prstGeom prst="roundRect">
            <a:avLst>
              <a:gd name="adj" fmla="val 19403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7E85443-A369-4EE9-95B3-2F00D4E09624}"/>
              </a:ext>
            </a:extLst>
          </p:cNvPr>
          <p:cNvSpPr>
            <a:spLocks noGrp="1"/>
          </p:cNvSpPr>
          <p:nvPr/>
        </p:nvSpPr>
        <p:spPr>
          <a:xfrm>
            <a:off x="5219700" y="4610100"/>
            <a:ext cx="57150" cy="638175"/>
          </a:xfrm>
          <a:prstGeom prst="roundRect">
            <a:avLst>
              <a:gd name="adj" fmla="val 50000"/>
            </a:avLst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238079E-A295-45BE-9387-1E41EC0B6685}"/>
              </a:ext>
            </a:extLst>
          </p:cNvPr>
          <p:cNvSpPr>
            <a:spLocks noGrp="1"/>
          </p:cNvSpPr>
          <p:nvPr/>
        </p:nvSpPr>
        <p:spPr>
          <a:xfrm>
            <a:off x="5410200" y="4743450"/>
            <a:ext cx="361950" cy="361950"/>
          </a:xfrm>
          <a:prstGeom prst="ellipse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6C78EC4-6BAE-48D8-BC63-EB3CAD06543D}"/>
              </a:ext>
            </a:extLst>
          </p:cNvPr>
          <p:cNvSpPr>
            <a:spLocks noGrp="1"/>
          </p:cNvSpPr>
          <p:nvPr/>
        </p:nvSpPr>
        <p:spPr>
          <a:xfrm>
            <a:off x="5943600" y="4733925"/>
            <a:ext cx="1381125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3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BURDEN*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B5ABE8B-8898-47C9-A851-17C8A2CFF32E}"/>
              </a:ext>
            </a:extLst>
          </p:cNvPr>
          <p:cNvSpPr>
            <a:spLocks noGrp="1"/>
          </p:cNvSpPr>
          <p:nvPr/>
        </p:nvSpPr>
        <p:spPr>
          <a:xfrm>
            <a:off x="7724775" y="4705350"/>
            <a:ext cx="3514725" cy="447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811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811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Instructors must do policy work.</a:t>
            </a:r>
          </a:p>
        </p:txBody>
      </p:sp>
      <p:sp>
        <p:nvSpPr>
          <p:cNvPr id="32" name="Straight Connector 31">
            <a:extLst>
              <a:ext uri="{FF2B5EF4-FFF2-40B4-BE49-F238E27FC236}">
                <a16:creationId xmlns:a16="http://schemas.microsoft.com/office/drawing/2014/main" id="{532E1D30-4529-4907-9078-80FA351F9020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8133CB-1DE7-49BC-9E0D-A9CB1CA85457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D5B7A8B-3E8D-459A-8D06-6C7B20FEDCC6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09</a:t>
            </a:r>
          </a:p>
        </p:txBody>
      </p:sp>
      <p:sp>
        <p:nvSpPr>
          <p:cNvPr id="36" name="TextBox 32">
            <a:extLst>
              <a:ext uri="{FF2B5EF4-FFF2-40B4-BE49-F238E27FC236}">
                <a16:creationId xmlns:a16="http://schemas.microsoft.com/office/drawing/2014/main" id="{6AA320D4-281B-284F-A1A0-0A7554176513}"/>
              </a:ext>
            </a:extLst>
          </p:cNvPr>
          <p:cNvSpPr>
            <a:spLocks noGrp="1"/>
          </p:cNvSpPr>
          <p:nvPr/>
        </p:nvSpPr>
        <p:spPr>
          <a:xfrm>
            <a:off x="8881872" y="5926693"/>
            <a:ext cx="30198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*Alqahtani &amp; Wafula (2025)</a:t>
            </a:r>
          </a:p>
        </p:txBody>
      </p:sp>
    </p:spTree>
    <p:extLst>
      <p:ext uri="{BB962C8B-B14F-4D97-AF65-F5344CB8AC3E}">
        <p14:creationId xmlns:p14="http://schemas.microsoft.com/office/powerpoint/2010/main" val="181969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D5B0ADB-84A6-4B92-AC64-8B102422281E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5B8067D-F511-4B30-A5C3-774ECA0C3737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25F3A28-F608-4F29-875D-0A100F63E162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3DF4E9-E12F-4669-8E08-B76CEBBC3DA9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6D1F03A2-A0C4-4AB7-9D2F-AACC71FC61C0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925276-F955-4377-B929-C3AE766435F3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9387D7-8883-4DAC-BD93-C7B974DE03DE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804E09-C7C0-406A-AA9A-CEE6B0F9818E}"/>
              </a:ext>
            </a:extLst>
          </p:cNvPr>
          <p:cNvSpPr>
            <a:spLocks noGrp="1"/>
          </p:cNvSpPr>
          <p:nvPr/>
        </p:nvSpPr>
        <p:spPr>
          <a:xfrm>
            <a:off x="9353550" y="400050"/>
            <a:ext cx="2076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rPr>
              <a:t>FINDING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23E724-33DC-4968-B2C7-9DCEE4A2497E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76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308" b="0">
                <a:solidFill>
                  <a:srgbClr val="FFFFFF"/>
                </a:solidFill>
                <a:latin typeface="Noto Sans JP"/>
                <a:ea typeface="Noto Sans JP"/>
                <a:cs typeface="Noto Sans JP"/>
              </a:defRPr>
            </a:pPr>
            <a:r>
              <a:rPr sz="3308" b="0">
                <a:solidFill>
                  <a:srgbClr val="FFFFFF"/>
                </a:solidFill>
                <a:latin typeface="Noto Sans JP"/>
                <a:ea typeface="Noto Sans JP"/>
                <a:cs typeface="Noto Sans JP"/>
              </a:rPr>
              <a:t>Shared Traditional Values?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C68010-3A50-4755-B66A-932C09ED1F51}"/>
              </a:ext>
            </a:extLst>
          </p:cNvPr>
          <p:cNvSpPr>
            <a:spLocks noGrp="1"/>
          </p:cNvSpPr>
          <p:nvPr/>
        </p:nvSpPr>
        <p:spPr>
          <a:xfrm>
            <a:off x="704850" y="2181226"/>
            <a:ext cx="3238500" cy="1952625"/>
          </a:xfrm>
          <a:prstGeom prst="roundRect">
            <a:avLst>
              <a:gd name="adj" fmla="val 7805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F58DD04-9C2C-49FA-AB5A-44A7AC020373}"/>
              </a:ext>
            </a:extLst>
          </p:cNvPr>
          <p:cNvSpPr>
            <a:spLocks noGrp="1"/>
          </p:cNvSpPr>
          <p:nvPr/>
        </p:nvSpPr>
        <p:spPr>
          <a:xfrm>
            <a:off x="704850" y="2181226"/>
            <a:ext cx="76200" cy="1952625"/>
          </a:xfrm>
          <a:prstGeom prst="roundRect">
            <a:avLst>
              <a:gd name="adj" fmla="val 500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93D375-C39A-499F-B43C-B4D171DAF354}"/>
              </a:ext>
            </a:extLst>
          </p:cNvPr>
          <p:cNvSpPr>
            <a:spLocks noGrp="1"/>
          </p:cNvSpPr>
          <p:nvPr/>
        </p:nvSpPr>
        <p:spPr>
          <a:xfrm>
            <a:off x="933450" y="2333626"/>
            <a:ext cx="285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378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458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D20DF0-C13D-4F15-B8D6-B09EE10F4906}"/>
              </a:ext>
            </a:extLst>
          </p:cNvPr>
          <p:cNvSpPr>
            <a:spLocks noGrp="1"/>
          </p:cNvSpPr>
          <p:nvPr/>
        </p:nvSpPr>
        <p:spPr>
          <a:xfrm>
            <a:off x="933450" y="2933701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1">
                <a:solidFill>
                  <a:srgbClr val="3D3D3D"/>
                </a:solidFill>
                <a:latin typeface="Noto Sans JP"/>
                <a:ea typeface="Noto Sans JP"/>
                <a:cs typeface="Noto Sans JP"/>
              </a:defRPr>
            </a:pPr>
            <a:r>
              <a:rPr sz="1725" b="1">
                <a:solidFill>
                  <a:srgbClr val="3D3D3D"/>
                </a:solidFill>
                <a:latin typeface="Noto Sans JP"/>
                <a:ea typeface="Noto Sans JP"/>
                <a:cs typeface="Noto Sans JP"/>
              </a:rPr>
              <a:t>「適切」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099672-D794-4CE4-9226-EE1CAFE9065E}"/>
              </a:ext>
            </a:extLst>
          </p:cNvPr>
          <p:cNvSpPr>
            <a:spLocks noGrp="1"/>
          </p:cNvSpPr>
          <p:nvPr/>
        </p:nvSpPr>
        <p:spPr>
          <a:xfrm>
            <a:off x="933450" y="3286126"/>
            <a:ext cx="2857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Across 218 documents (55.2%)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77BE762-A064-4531-BEE4-26BDE6855D4E}"/>
              </a:ext>
            </a:extLst>
          </p:cNvPr>
          <p:cNvSpPr>
            <a:spLocks noGrp="1"/>
          </p:cNvSpPr>
          <p:nvPr/>
        </p:nvSpPr>
        <p:spPr>
          <a:xfrm>
            <a:off x="704850" y="4400551"/>
            <a:ext cx="3238500" cy="1952625"/>
          </a:xfrm>
          <a:prstGeom prst="roundRect">
            <a:avLst>
              <a:gd name="adj" fmla="val 7805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9F23AD-2640-4C7D-B36D-7AC07FDC8602}"/>
              </a:ext>
            </a:extLst>
          </p:cNvPr>
          <p:cNvSpPr>
            <a:spLocks noGrp="1"/>
          </p:cNvSpPr>
          <p:nvPr/>
        </p:nvSpPr>
        <p:spPr>
          <a:xfrm>
            <a:off x="704850" y="4400551"/>
            <a:ext cx="76200" cy="1952625"/>
          </a:xfrm>
          <a:prstGeom prst="roundRect">
            <a:avLst>
              <a:gd name="adj" fmla="val 50000"/>
            </a:avLst>
          </a:prstGeom>
          <a:solidFill>
            <a:srgbClr val="7C8D97"/>
          </a:solidFill>
          <a:ln w="0">
            <a:solidFill>
              <a:srgbClr val="7C8D9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CA28FD-DF1E-4407-A474-2D55B1F7E2B4}"/>
              </a:ext>
            </a:extLst>
          </p:cNvPr>
          <p:cNvSpPr>
            <a:spLocks noGrp="1"/>
          </p:cNvSpPr>
          <p:nvPr/>
        </p:nvSpPr>
        <p:spPr>
          <a:xfrm>
            <a:off x="933450" y="4552951"/>
            <a:ext cx="285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378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84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799589-75E7-41F8-9954-044390164B08}"/>
              </a:ext>
            </a:extLst>
          </p:cNvPr>
          <p:cNvSpPr>
            <a:spLocks noGrp="1"/>
          </p:cNvSpPr>
          <p:nvPr/>
        </p:nvSpPr>
        <p:spPr>
          <a:xfrm>
            <a:off x="933450" y="5153026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725" b="1">
                <a:solidFill>
                  <a:srgbClr val="3D3D3D"/>
                </a:solidFill>
                <a:latin typeface="Noto Sans JP"/>
                <a:ea typeface="Noto Sans JP"/>
                <a:cs typeface="Noto Sans JP"/>
              </a:defRPr>
            </a:pPr>
            <a:r>
              <a:rPr sz="1725" b="1">
                <a:solidFill>
                  <a:srgbClr val="3D3D3D"/>
                </a:solidFill>
                <a:latin typeface="Noto Sans JP"/>
                <a:ea typeface="Noto Sans JP"/>
                <a:cs typeface="Noto Sans JP"/>
              </a:rPr>
              <a:t>「倫理的」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5E325C-88E8-45E0-801A-3B4434DB30CC}"/>
              </a:ext>
            </a:extLst>
          </p:cNvPr>
          <p:cNvSpPr>
            <a:spLocks noGrp="1"/>
          </p:cNvSpPr>
          <p:nvPr/>
        </p:nvSpPr>
        <p:spPr>
          <a:xfrm>
            <a:off x="933450" y="5505451"/>
            <a:ext cx="2857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Across 65 documents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A959F62-FC6B-44F7-93ED-6ECF29F36A3F}"/>
              </a:ext>
            </a:extLst>
          </p:cNvPr>
          <p:cNvSpPr>
            <a:spLocks noGrp="1"/>
          </p:cNvSpPr>
          <p:nvPr/>
        </p:nvSpPr>
        <p:spPr>
          <a:xfrm>
            <a:off x="4419600" y="2181226"/>
            <a:ext cx="7067550" cy="4171950"/>
          </a:xfrm>
          <a:prstGeom prst="roundRect">
            <a:avLst>
              <a:gd name="adj" fmla="val 4110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7D07CD4-7CF1-4404-ABDC-B6AED5914BAB}"/>
              </a:ext>
            </a:extLst>
          </p:cNvPr>
          <p:cNvSpPr>
            <a:spLocks noGrp="1"/>
          </p:cNvSpPr>
          <p:nvPr/>
        </p:nvSpPr>
        <p:spPr>
          <a:xfrm>
            <a:off x="504825" y="1413014"/>
            <a:ext cx="11249025" cy="498193"/>
          </a:xfrm>
          <a:prstGeom prst="roundRect">
            <a:avLst>
              <a:gd name="adj" fmla="val 32432"/>
            </a:avLst>
          </a:prstGeom>
          <a:solidFill>
            <a:srgbClr val="1A3260"/>
          </a:solidFill>
          <a:ln w="9525">
            <a:solidFill>
              <a:srgbClr val="1A326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51395C4-4FAA-4889-90C6-49DE650AA8EB}"/>
              </a:ext>
            </a:extLst>
          </p:cNvPr>
          <p:cNvSpPr>
            <a:spLocks noGrp="1"/>
          </p:cNvSpPr>
          <p:nvPr/>
        </p:nvSpPr>
        <p:spPr>
          <a:xfrm>
            <a:off x="504825" y="1492320"/>
            <a:ext cx="11136630" cy="38100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1639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200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“Appropriate" and “ethical” were seldom defined but assumed as understood and shared.</a:t>
            </a:r>
          </a:p>
        </p:txBody>
      </p:sp>
      <p:sp>
        <p:nvSpPr>
          <p:cNvPr id="36" name="Straight Connector 35">
            <a:extLst>
              <a:ext uri="{FF2B5EF4-FFF2-40B4-BE49-F238E27FC236}">
                <a16:creationId xmlns:a16="http://schemas.microsoft.com/office/drawing/2014/main" id="{E9FCBF0E-08CC-4E2F-A143-F3DE12C3FC46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21AAD5B-A61B-4370-86B2-69C9503CEC53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E5A5A63-5E16-4EBB-8085-C687DD3F5130}"/>
              </a:ext>
            </a:extLst>
          </p:cNvPr>
          <p:cNvSpPr>
            <a:spLocks noGrp="1"/>
          </p:cNvSpPr>
          <p:nvPr/>
        </p:nvSpPr>
        <p:spPr>
          <a:xfrm>
            <a:off x="11182350" y="65246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10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C42CD5D-8BD7-6E0F-4767-6FFBE6180421}"/>
              </a:ext>
            </a:extLst>
          </p:cNvPr>
          <p:cNvSpPr>
            <a:spLocks noGrp="1"/>
          </p:cNvSpPr>
          <p:nvPr/>
        </p:nvSpPr>
        <p:spPr>
          <a:xfrm>
            <a:off x="4705350" y="2520941"/>
            <a:ext cx="630555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t>生成 AI とは何か(利点・欠点)を理解しながら、適切な利用を心がける (Saku)</a:t>
            </a:r>
          </a:p>
          <a:p>
            <a:pPr lvl="0">
              <a:buNone/>
            </a:pPr>
            <a:endParaRPr sz="1000"/>
          </a:p>
          <a:p>
            <a:r>
              <a:t>(Be mindful of appropriate use after understanding the strengths and weaknesses of generative AI.)</a:t>
            </a:r>
          </a:p>
          <a:p>
            <a:pPr lvl="0">
              <a:buNone/>
            </a:pPr>
            <a:endParaRPr/>
          </a:p>
          <a:p>
            <a:pPr lvl="0">
              <a:buNone/>
            </a:pPr>
            <a:r>
              <a:t>学生の皆さんの主体性を信頼し，良識と倫理観に基づいて生成系AIを道具として使いこなすことを期待します。 (Titech)</a:t>
            </a:r>
          </a:p>
          <a:p>
            <a:pPr lvl="0">
              <a:buNone/>
            </a:pPr>
            <a:endParaRPr sz="1000"/>
          </a:p>
          <a:p>
            <a:r>
              <a:t>(We trust our students’ [= your] good judgment, and we look forward to seeing you master generative AI as a tool based on your good conscience and ethical principles.)</a:t>
            </a:r>
          </a:p>
          <a:p>
            <a:endParaRPr/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0BFA3713-7A14-54E3-6070-0BC0FD9FC177}"/>
              </a:ext>
            </a:extLst>
          </p:cNvPr>
          <p:cNvSpPr>
            <a:spLocks noGrp="1"/>
          </p:cNvSpPr>
          <p:nvPr/>
        </p:nvSpPr>
        <p:spPr>
          <a:xfrm>
            <a:off x="4794885" y="3975546"/>
            <a:ext cx="6126480" cy="19812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840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55E20697-7891-4278-9F01-066E48F63973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E01D57C-13E0-4C8E-A976-ADA41995BE22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C6B8B7E-7CC0-4079-8310-1E532517ADD4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CDB94CC-C742-42F7-8AD7-505533285480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CD21EC16-A590-453C-9254-A7C62AA0B4E5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A40E16-8EF1-40A6-B6A9-53FC927C0C23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CFF37D-7B7E-44D4-B2FB-75A4075FA25E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B1823A-960F-419B-AD67-F2EC7C63DAAD}"/>
              </a:ext>
            </a:extLst>
          </p:cNvPr>
          <p:cNvSpPr>
            <a:spLocks noGrp="1"/>
          </p:cNvSpPr>
          <p:nvPr/>
        </p:nvSpPr>
        <p:spPr>
          <a:xfrm>
            <a:off x="9353550" y="400050"/>
            <a:ext cx="2076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rPr>
              <a:t>FINDING 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09A61C-CDA9-43F0-9F61-77C629C70B0D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76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0" dirty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Invoked Audience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253146B-EE25-449F-99DF-67E5130DCA0D}"/>
              </a:ext>
            </a:extLst>
          </p:cNvPr>
          <p:cNvSpPr>
            <a:spLocks noGrp="1"/>
          </p:cNvSpPr>
          <p:nvPr/>
        </p:nvSpPr>
        <p:spPr>
          <a:xfrm>
            <a:off x="809625" y="2923603"/>
            <a:ext cx="3295650" cy="3476625"/>
          </a:xfrm>
          <a:prstGeom prst="roundRect">
            <a:avLst>
              <a:gd name="adj" fmla="val 5202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257BCC6-4B25-41A3-A0D6-5761EB9AE01E}"/>
              </a:ext>
            </a:extLst>
          </p:cNvPr>
          <p:cNvSpPr>
            <a:spLocks noGrp="1"/>
          </p:cNvSpPr>
          <p:nvPr/>
        </p:nvSpPr>
        <p:spPr>
          <a:xfrm>
            <a:off x="809625" y="2923603"/>
            <a:ext cx="3295650" cy="95250"/>
          </a:xfrm>
          <a:prstGeom prst="roundRect">
            <a:avLst>
              <a:gd name="adj" fmla="val 500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157ABE-2CAD-4FD7-8505-D7984CC9F16C}"/>
              </a:ext>
            </a:extLst>
          </p:cNvPr>
          <p:cNvSpPr>
            <a:spLocks noGrp="1"/>
          </p:cNvSpPr>
          <p:nvPr/>
        </p:nvSpPr>
        <p:spPr>
          <a:xfrm>
            <a:off x="1057275" y="3256978"/>
            <a:ext cx="2238375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3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ACCURACY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2A6912-7043-445F-9B27-261F95A4F9ED}"/>
              </a:ext>
            </a:extLst>
          </p:cNvPr>
          <p:cNvSpPr>
            <a:spLocks noGrp="1"/>
          </p:cNvSpPr>
          <p:nvPr/>
        </p:nvSpPr>
        <p:spPr>
          <a:xfrm>
            <a:off x="1038225" y="3685603"/>
            <a:ext cx="23336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4350" b="1">
                <a:solidFill>
                  <a:srgbClr val="279AB3"/>
                </a:solidFill>
                <a:latin typeface="Gill Sans MT"/>
                <a:ea typeface="Gill Sans MT"/>
                <a:cs typeface="Gill Sans MT"/>
              </a:defRPr>
            </a:pPr>
            <a:r>
              <a:rPr sz="4350" b="1">
                <a:solidFill>
                  <a:srgbClr val="279AB3"/>
                </a:solidFill>
                <a:latin typeface="Gill Sans MT"/>
                <a:ea typeface="Gill Sans MT"/>
                <a:cs typeface="Gill Sans MT"/>
              </a:rPr>
              <a:t>88.1%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1B5C06-1946-4672-9F75-B348E09D4A0D}"/>
              </a:ext>
            </a:extLst>
          </p:cNvPr>
          <p:cNvSpPr>
            <a:spLocks noGrp="1"/>
          </p:cNvSpPr>
          <p:nvPr/>
        </p:nvSpPr>
        <p:spPr>
          <a:xfrm>
            <a:off x="1057275" y="4371403"/>
            <a:ext cx="24288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3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348 documents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7998836E-6671-4C05-8B21-BF4E1B77DB87}"/>
              </a:ext>
            </a:extLst>
          </p:cNvPr>
          <p:cNvSpPr>
            <a:spLocks noGrp="1"/>
          </p:cNvSpPr>
          <p:nvPr/>
        </p:nvSpPr>
        <p:spPr>
          <a:xfrm>
            <a:off x="1057275" y="4838128"/>
            <a:ext cx="280035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24226C2-F9F0-45B3-A3FE-5DBB3570250B}"/>
              </a:ext>
            </a:extLst>
          </p:cNvPr>
          <p:cNvSpPr>
            <a:spLocks noGrp="1"/>
          </p:cNvSpPr>
          <p:nvPr/>
        </p:nvSpPr>
        <p:spPr>
          <a:xfrm>
            <a:off x="1057275" y="5114353"/>
            <a:ext cx="361950" cy="36195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144316-A787-4C1D-9BAB-E90C8DEB011B}"/>
              </a:ext>
            </a:extLst>
          </p:cNvPr>
          <p:cNvSpPr>
            <a:spLocks noGrp="1"/>
          </p:cNvSpPr>
          <p:nvPr/>
        </p:nvSpPr>
        <p:spPr>
          <a:xfrm>
            <a:off x="1590675" y="5000053"/>
            <a:ext cx="22098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  <a:buNone/>
              <a:defRPr sz="1984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984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Verify claims and sources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F77AB20-41BB-491A-8E6C-08E64DF3593B}"/>
              </a:ext>
            </a:extLst>
          </p:cNvPr>
          <p:cNvSpPr>
            <a:spLocks noGrp="1"/>
          </p:cNvSpPr>
          <p:nvPr/>
        </p:nvSpPr>
        <p:spPr>
          <a:xfrm>
            <a:off x="4448175" y="2923603"/>
            <a:ext cx="3295650" cy="3476625"/>
          </a:xfrm>
          <a:prstGeom prst="roundRect">
            <a:avLst>
              <a:gd name="adj" fmla="val 5202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E279688-A0EE-467B-9C5F-BECE41827964}"/>
              </a:ext>
            </a:extLst>
          </p:cNvPr>
          <p:cNvSpPr>
            <a:spLocks noGrp="1"/>
          </p:cNvSpPr>
          <p:nvPr/>
        </p:nvSpPr>
        <p:spPr>
          <a:xfrm>
            <a:off x="4448175" y="2923603"/>
            <a:ext cx="3295650" cy="95250"/>
          </a:xfrm>
          <a:prstGeom prst="roundRect">
            <a:avLst>
              <a:gd name="adj" fmla="val 50000"/>
            </a:avLst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8C6EC5-3053-490B-A6D5-A33537DC8913}"/>
              </a:ext>
            </a:extLst>
          </p:cNvPr>
          <p:cNvSpPr>
            <a:spLocks noGrp="1"/>
          </p:cNvSpPr>
          <p:nvPr/>
        </p:nvSpPr>
        <p:spPr>
          <a:xfrm>
            <a:off x="4695825" y="3256978"/>
            <a:ext cx="2238375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3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ACCOUNTABILITY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39A3525-A08A-4C98-819A-D6CE84A555D0}"/>
              </a:ext>
            </a:extLst>
          </p:cNvPr>
          <p:cNvSpPr>
            <a:spLocks noGrp="1"/>
          </p:cNvSpPr>
          <p:nvPr/>
        </p:nvSpPr>
        <p:spPr>
          <a:xfrm>
            <a:off x="4676775" y="3685603"/>
            <a:ext cx="23336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4350" b="1">
                <a:solidFill>
                  <a:srgbClr val="4590B8"/>
                </a:solidFill>
                <a:latin typeface="Gill Sans MT"/>
                <a:ea typeface="Gill Sans MT"/>
                <a:cs typeface="Gill Sans MT"/>
              </a:defRPr>
            </a:pPr>
            <a:r>
              <a:rPr sz="4350" b="1">
                <a:solidFill>
                  <a:srgbClr val="4590B8"/>
                </a:solidFill>
                <a:latin typeface="Gill Sans MT"/>
                <a:ea typeface="Gill Sans MT"/>
                <a:cs typeface="Gill Sans MT"/>
              </a:rPr>
              <a:t>87.1%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C88AC91-7429-47D8-B5EA-D5DABDA1E11C}"/>
              </a:ext>
            </a:extLst>
          </p:cNvPr>
          <p:cNvSpPr>
            <a:spLocks noGrp="1"/>
          </p:cNvSpPr>
          <p:nvPr/>
        </p:nvSpPr>
        <p:spPr>
          <a:xfrm>
            <a:off x="4695825" y="4371403"/>
            <a:ext cx="24288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3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344 documents</a:t>
            </a:r>
          </a:p>
        </p:txBody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EDD57E62-1306-4F8E-86CC-2E18DC4E0B16}"/>
              </a:ext>
            </a:extLst>
          </p:cNvPr>
          <p:cNvSpPr>
            <a:spLocks noGrp="1"/>
          </p:cNvSpPr>
          <p:nvPr/>
        </p:nvSpPr>
        <p:spPr>
          <a:xfrm>
            <a:off x="4695825" y="4838128"/>
            <a:ext cx="280035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4A5350F-8707-47A0-85CF-6330450E3CBB}"/>
              </a:ext>
            </a:extLst>
          </p:cNvPr>
          <p:cNvSpPr>
            <a:spLocks noGrp="1"/>
          </p:cNvSpPr>
          <p:nvPr/>
        </p:nvSpPr>
        <p:spPr>
          <a:xfrm>
            <a:off x="4695825" y="5114353"/>
            <a:ext cx="361950" cy="361950"/>
          </a:xfrm>
          <a:prstGeom prst="ellipse">
            <a:avLst/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00A2585-25C2-41C2-9B20-E0D94196BB05}"/>
              </a:ext>
            </a:extLst>
          </p:cNvPr>
          <p:cNvSpPr>
            <a:spLocks noGrp="1"/>
          </p:cNvSpPr>
          <p:nvPr/>
        </p:nvSpPr>
        <p:spPr>
          <a:xfrm>
            <a:off x="5229225" y="5000053"/>
            <a:ext cx="22098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  <a:buNone/>
              <a:defRPr sz="1984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984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Own the output and consequences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33788ED-71CF-4C7B-932C-2EFA5DD9061A}"/>
              </a:ext>
            </a:extLst>
          </p:cNvPr>
          <p:cNvSpPr>
            <a:spLocks noGrp="1"/>
          </p:cNvSpPr>
          <p:nvPr/>
        </p:nvSpPr>
        <p:spPr>
          <a:xfrm>
            <a:off x="8086725" y="2923603"/>
            <a:ext cx="3295650" cy="3476625"/>
          </a:xfrm>
          <a:prstGeom prst="roundRect">
            <a:avLst>
              <a:gd name="adj" fmla="val 5202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8B8AC8A-9EAD-47D5-9BE1-D6F94CDDA99A}"/>
              </a:ext>
            </a:extLst>
          </p:cNvPr>
          <p:cNvSpPr>
            <a:spLocks noGrp="1"/>
          </p:cNvSpPr>
          <p:nvPr/>
        </p:nvSpPr>
        <p:spPr>
          <a:xfrm>
            <a:off x="8086725" y="2923603"/>
            <a:ext cx="3295650" cy="95250"/>
          </a:xfrm>
          <a:prstGeom prst="roundRect">
            <a:avLst>
              <a:gd name="adj" fmla="val 50000"/>
            </a:avLst>
          </a:prstGeom>
          <a:solidFill>
            <a:srgbClr val="7C8D97"/>
          </a:solidFill>
          <a:ln w="0">
            <a:solidFill>
              <a:srgbClr val="7C8D9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D56A38E-7513-4B90-AA51-30CBBC5000C6}"/>
              </a:ext>
            </a:extLst>
          </p:cNvPr>
          <p:cNvSpPr>
            <a:spLocks noGrp="1"/>
          </p:cNvSpPr>
          <p:nvPr/>
        </p:nvSpPr>
        <p:spPr>
          <a:xfrm>
            <a:off x="8334375" y="3256978"/>
            <a:ext cx="2238375" cy="2952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3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LEARNING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3BC0FCD-444C-4206-85CF-F66A5D86974B}"/>
              </a:ext>
            </a:extLst>
          </p:cNvPr>
          <p:cNvSpPr>
            <a:spLocks noGrp="1"/>
          </p:cNvSpPr>
          <p:nvPr/>
        </p:nvSpPr>
        <p:spPr>
          <a:xfrm>
            <a:off x="8315325" y="3685603"/>
            <a:ext cx="2333625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4350" b="1">
                <a:solidFill>
                  <a:srgbClr val="7C8D97"/>
                </a:solidFill>
                <a:latin typeface="Gill Sans MT"/>
                <a:ea typeface="Gill Sans MT"/>
                <a:cs typeface="Gill Sans MT"/>
              </a:defRPr>
            </a:pPr>
            <a:r>
              <a:rPr sz="4350" b="1">
                <a:solidFill>
                  <a:srgbClr val="7C8D97"/>
                </a:solidFill>
                <a:latin typeface="Gill Sans MT"/>
                <a:ea typeface="Gill Sans MT"/>
                <a:cs typeface="Gill Sans MT"/>
              </a:rPr>
              <a:t>84.8%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D0C5964-1905-4D64-8A50-5AD5FF51A1DA}"/>
              </a:ext>
            </a:extLst>
          </p:cNvPr>
          <p:cNvSpPr>
            <a:spLocks noGrp="1"/>
          </p:cNvSpPr>
          <p:nvPr/>
        </p:nvSpPr>
        <p:spPr>
          <a:xfrm>
            <a:off x="8334375" y="4371403"/>
            <a:ext cx="24288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3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335 documents</a:t>
            </a:r>
          </a:p>
        </p:txBody>
      </p:sp>
      <p:sp>
        <p:nvSpPr>
          <p:cNvPr id="31" name="Straight Connector 30">
            <a:extLst>
              <a:ext uri="{FF2B5EF4-FFF2-40B4-BE49-F238E27FC236}">
                <a16:creationId xmlns:a16="http://schemas.microsoft.com/office/drawing/2014/main" id="{C9FB0D97-89E2-4EB2-AF1B-0F40C1FC4562}"/>
              </a:ext>
            </a:extLst>
          </p:cNvPr>
          <p:cNvSpPr>
            <a:spLocks noGrp="1"/>
          </p:cNvSpPr>
          <p:nvPr/>
        </p:nvSpPr>
        <p:spPr>
          <a:xfrm>
            <a:off x="8334375" y="4838128"/>
            <a:ext cx="280035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0A9F2B6-BDB5-490B-B514-DC171AE42E34}"/>
              </a:ext>
            </a:extLst>
          </p:cNvPr>
          <p:cNvSpPr>
            <a:spLocks noGrp="1"/>
          </p:cNvSpPr>
          <p:nvPr/>
        </p:nvSpPr>
        <p:spPr>
          <a:xfrm>
            <a:off x="8334375" y="5114353"/>
            <a:ext cx="361950" cy="361950"/>
          </a:xfrm>
          <a:prstGeom prst="ellipse">
            <a:avLst/>
          </a:prstGeom>
          <a:solidFill>
            <a:srgbClr val="7C8D97"/>
          </a:solidFill>
          <a:ln w="0">
            <a:solidFill>
              <a:srgbClr val="7C8D97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8FE7B5F-74B6-4F9F-90A3-22EFAF5D025E}"/>
              </a:ext>
            </a:extLst>
          </p:cNvPr>
          <p:cNvSpPr>
            <a:spLocks noGrp="1"/>
          </p:cNvSpPr>
          <p:nvPr/>
        </p:nvSpPr>
        <p:spPr>
          <a:xfrm>
            <a:off x="8924925" y="5247703"/>
            <a:ext cx="22098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  <a:buNone/>
              <a:defRPr sz="1984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984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Protect independent thought and expression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8194074-66E0-4FFB-9102-EAC2123B0B28}"/>
              </a:ext>
            </a:extLst>
          </p:cNvPr>
          <p:cNvSpPr>
            <a:spLocks noGrp="1"/>
          </p:cNvSpPr>
          <p:nvPr/>
        </p:nvSpPr>
        <p:spPr>
          <a:xfrm>
            <a:off x="609600" y="1314451"/>
            <a:ext cx="11263312" cy="1447228"/>
          </a:xfrm>
          <a:prstGeom prst="roundRect">
            <a:avLst>
              <a:gd name="adj" fmla="val 21739"/>
            </a:avLst>
          </a:prstGeom>
          <a:solidFill>
            <a:srgbClr val="1A3260"/>
          </a:solidFill>
          <a:ln w="9525">
            <a:solidFill>
              <a:srgbClr val="1A3260"/>
            </a:solidFill>
            <a:prstDash val="solid"/>
          </a:ln>
        </p:spPr>
        <p:txBody>
          <a:bodyPr/>
          <a:lstStyle/>
          <a:p>
            <a:r>
              <a:rPr sz="2000">
                <a:solidFill>
                  <a:schemeClr val="bg1"/>
                </a:solidFill>
              </a:rPr>
              <a:t>Ede &amp; Lunsford (1984)</a:t>
            </a:r>
          </a:p>
          <a:p>
            <a:r>
              <a:rPr sz="2000" b="1">
                <a:solidFill>
                  <a:schemeClr val="bg1"/>
                </a:solidFill>
              </a:rPr>
              <a:t>Audience addressed</a:t>
            </a:r>
            <a:r>
              <a:rPr sz="2000">
                <a:solidFill>
                  <a:schemeClr val="bg1"/>
                </a:solidFill>
              </a:rPr>
              <a:t>: The actual, identifiable readers whom the writer analyzes and accommodates.</a:t>
            </a:r>
          </a:p>
          <a:p>
            <a:r>
              <a:rPr sz="2000" b="1">
                <a:solidFill>
                  <a:schemeClr val="bg1"/>
                </a:solidFill>
              </a:rPr>
              <a:t>Audience invoked</a:t>
            </a:r>
            <a:r>
              <a:rPr sz="2000">
                <a:solidFill>
                  <a:schemeClr val="bg1"/>
                </a:solidFill>
              </a:rPr>
              <a:t>: The audience imagined or constructed by the writer through the text.</a:t>
            </a:r>
          </a:p>
          <a:p>
            <a:pPr marL="285750" indent="-285750">
              <a:buFont typeface="Arial"/>
              <a:buChar char="•"/>
            </a:pPr>
            <a:r>
              <a:rPr sz="2000">
                <a:solidFill>
                  <a:schemeClr val="bg1"/>
                </a:solidFill>
              </a:rPr>
              <a:t>a verifier, author, learner, and accountable actor (through the following themes):</a:t>
            </a:r>
          </a:p>
          <a:p>
            <a:endParaRPr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C334F5A-FA0B-42D2-A149-99EE1C4A32C4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2BAC82B-35B8-4075-9DF1-B5B3B3D362D7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6654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4FF9469-056A-4B79-860D-65786C48AD86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3E52696-BA1B-4B2C-ACB2-9BA966C2A1CE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2EBAAF8-F240-4295-9392-8D3B5F9847BC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14DBA18-EC9D-4807-8FBD-4ED2E7953683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dirty="0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31823A6F-06C8-4E1C-81BA-1B4FEAD66606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251519-C288-4B9E-B63A-5A05FB2AC8F3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A6CE1A-736F-47B4-88AC-46FDC89CDCB2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F37421-F5D9-4C14-A5B9-B6D8DA78DD25}"/>
              </a:ext>
            </a:extLst>
          </p:cNvPr>
          <p:cNvSpPr>
            <a:spLocks noGrp="1"/>
          </p:cNvSpPr>
          <p:nvPr/>
        </p:nvSpPr>
        <p:spPr>
          <a:xfrm>
            <a:off x="9353550" y="400050"/>
            <a:ext cx="2076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rPr>
              <a:t>COMPARISON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796B44-0359-4862-AF16-1318579CCFD8}"/>
              </a:ext>
            </a:extLst>
          </p:cNvPr>
          <p:cNvSpPr>
            <a:spLocks noGrp="1"/>
          </p:cNvSpPr>
          <p:nvPr/>
        </p:nvSpPr>
        <p:spPr>
          <a:xfrm>
            <a:off x="587121" y="1581151"/>
            <a:ext cx="1076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78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Mixed Verdict</a:t>
            </a:r>
            <a:endParaRPr sz="3780" b="0">
              <a:solidFill>
                <a:srgbClr val="FFFFFF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00090E2-3425-4115-A7A0-6A2470ACA080}"/>
              </a:ext>
            </a:extLst>
          </p:cNvPr>
          <p:cNvSpPr>
            <a:spLocks noGrp="1"/>
          </p:cNvSpPr>
          <p:nvPr/>
        </p:nvSpPr>
        <p:spPr>
          <a:xfrm>
            <a:off x="695325" y="2905889"/>
            <a:ext cx="10801350" cy="828675"/>
          </a:xfrm>
          <a:prstGeom prst="roundRect">
            <a:avLst>
              <a:gd name="adj" fmla="val 13445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9DFC93B-639C-4AE5-8382-E657B8D9E13D}"/>
              </a:ext>
            </a:extLst>
          </p:cNvPr>
          <p:cNvSpPr>
            <a:spLocks noGrp="1"/>
          </p:cNvSpPr>
          <p:nvPr/>
        </p:nvSpPr>
        <p:spPr>
          <a:xfrm>
            <a:off x="695325" y="2905889"/>
            <a:ext cx="45719" cy="828675"/>
          </a:xfrm>
          <a:prstGeom prst="roundRect">
            <a:avLst>
              <a:gd name="adj" fmla="val 500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F509B0-6EC7-43A2-8706-EC39323996AD}"/>
              </a:ext>
            </a:extLst>
          </p:cNvPr>
          <p:cNvSpPr>
            <a:spLocks noGrp="1"/>
          </p:cNvSpPr>
          <p:nvPr/>
        </p:nvSpPr>
        <p:spPr>
          <a:xfrm>
            <a:off x="2589847" y="3137539"/>
            <a:ext cx="3714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2156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2156" b="1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“Be informed and cautious”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47EFF8-19C3-4E7C-9E8F-401827A9785B}"/>
              </a:ext>
            </a:extLst>
          </p:cNvPr>
          <p:cNvSpPr>
            <a:spLocks noGrp="1"/>
          </p:cNvSpPr>
          <p:nvPr/>
        </p:nvSpPr>
        <p:spPr>
          <a:xfrm>
            <a:off x="6467475" y="3029332"/>
            <a:ext cx="49625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  <a:buNone/>
              <a:defRPr sz="1725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725" dirty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Tempered enthusiasm overall with wide variation</a:t>
            </a:r>
            <a:endParaRPr sz="1725" b="0" dirty="0">
              <a:solidFill>
                <a:srgbClr val="59636B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F3400C8-04BD-4D9C-A646-B74D11A239CD}"/>
              </a:ext>
            </a:extLst>
          </p:cNvPr>
          <p:cNvSpPr>
            <a:spLocks noGrp="1"/>
          </p:cNvSpPr>
          <p:nvPr/>
        </p:nvSpPr>
        <p:spPr>
          <a:xfrm>
            <a:off x="714375" y="3876676"/>
            <a:ext cx="10801350" cy="742567"/>
          </a:xfrm>
          <a:prstGeom prst="roundRect">
            <a:avLst>
              <a:gd name="adj" fmla="val 13445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DFE9333-4978-4AD0-A980-E172774D4825}"/>
              </a:ext>
            </a:extLst>
          </p:cNvPr>
          <p:cNvSpPr>
            <a:spLocks noGrp="1"/>
          </p:cNvSpPr>
          <p:nvPr/>
        </p:nvSpPr>
        <p:spPr>
          <a:xfrm>
            <a:off x="725423" y="3876676"/>
            <a:ext cx="46100" cy="733231"/>
          </a:xfrm>
          <a:prstGeom prst="roundRect">
            <a:avLst>
              <a:gd name="adj" fmla="val 50000"/>
            </a:avLst>
          </a:prstGeom>
          <a:solidFill>
            <a:srgbClr val="7C8D97"/>
          </a:solidFill>
          <a:ln w="0">
            <a:solidFill>
              <a:srgbClr val="7C8D9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37198FD-5257-49BD-A997-5C716FB7E4CC}"/>
              </a:ext>
            </a:extLst>
          </p:cNvPr>
          <p:cNvSpPr>
            <a:spLocks noGrp="1"/>
          </p:cNvSpPr>
          <p:nvPr/>
        </p:nvSpPr>
        <p:spPr>
          <a:xfrm>
            <a:off x="904875" y="4051551"/>
            <a:ext cx="1600200" cy="323850"/>
          </a:xfrm>
          <a:prstGeom prst="roundRect">
            <a:avLst>
              <a:gd name="adj" fmla="val 44118"/>
            </a:avLst>
          </a:prstGeom>
          <a:solidFill>
            <a:srgbClr val="E8EEF1"/>
          </a:solidFill>
          <a:ln w="9525">
            <a:solidFill>
              <a:srgbClr val="7C8D97"/>
            </a:solidFill>
            <a:prstDash val="solid"/>
          </a:ln>
        </p:spPr>
        <p:txBody>
          <a:bodyPr lIns="76200" tIns="9525" rIns="76200" bIns="9525" anchor="ctr">
            <a:noAutofit/>
          </a:bodyPr>
          <a:lstStyle/>
          <a:p>
            <a:pPr algn="ctr">
              <a:buNone/>
              <a:defRPr sz="1400" b="1">
                <a:solidFill>
                  <a:srgbClr val="7C8D9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7C8D97"/>
                </a:solidFill>
                <a:latin typeface="Gill Sans MT"/>
                <a:ea typeface="Gill Sans MT"/>
                <a:cs typeface="Gill Sans MT"/>
              </a:rPr>
              <a:t>QUALIFIED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C6722F-C891-48FC-A3E7-2639B002E899}"/>
              </a:ext>
            </a:extLst>
          </p:cNvPr>
          <p:cNvSpPr>
            <a:spLocks noGrp="1"/>
          </p:cNvSpPr>
          <p:nvPr/>
        </p:nvSpPr>
        <p:spPr>
          <a:xfrm>
            <a:off x="2615184" y="4037263"/>
            <a:ext cx="4223766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2156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2156" b="1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Adherence to traditional values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393D33-2ECB-474E-8B15-09E0AE7A4B84}"/>
              </a:ext>
            </a:extLst>
          </p:cNvPr>
          <p:cNvSpPr>
            <a:spLocks noGrp="1"/>
          </p:cNvSpPr>
          <p:nvPr/>
        </p:nvSpPr>
        <p:spPr>
          <a:xfrm>
            <a:off x="6810375" y="3948112"/>
            <a:ext cx="4667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  <a:buNone/>
              <a:defRPr sz="1725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0" dirty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Tacit shared values rather than explicit traditions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EF559B3-BB0A-4672-A2D8-F8693A497B4D}"/>
              </a:ext>
            </a:extLst>
          </p:cNvPr>
          <p:cNvSpPr>
            <a:spLocks noGrp="1"/>
          </p:cNvSpPr>
          <p:nvPr/>
        </p:nvSpPr>
        <p:spPr>
          <a:xfrm>
            <a:off x="704850" y="4738684"/>
            <a:ext cx="10801350" cy="728665"/>
          </a:xfrm>
          <a:prstGeom prst="roundRect">
            <a:avLst>
              <a:gd name="adj" fmla="val 13445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C3FF3CF-F690-42EF-8676-876CFA4E86E7}"/>
              </a:ext>
            </a:extLst>
          </p:cNvPr>
          <p:cNvSpPr>
            <a:spLocks noGrp="1"/>
          </p:cNvSpPr>
          <p:nvPr/>
        </p:nvSpPr>
        <p:spPr>
          <a:xfrm>
            <a:off x="717042" y="4757738"/>
            <a:ext cx="45719" cy="709611"/>
          </a:xfrm>
          <a:prstGeom prst="roundRect">
            <a:avLst>
              <a:gd name="adj" fmla="val 50000"/>
            </a:avLst>
          </a:prstGeom>
          <a:solidFill>
            <a:srgbClr val="D34A43"/>
          </a:solidFill>
          <a:ln w="0">
            <a:solidFill>
              <a:srgbClr val="D34A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43A1AE2-35CF-45D4-93A5-F222AEC1F0AA}"/>
              </a:ext>
            </a:extLst>
          </p:cNvPr>
          <p:cNvSpPr>
            <a:spLocks noGrp="1"/>
          </p:cNvSpPr>
          <p:nvPr/>
        </p:nvSpPr>
        <p:spPr>
          <a:xfrm>
            <a:off x="933450" y="4900614"/>
            <a:ext cx="1600200" cy="323850"/>
          </a:xfrm>
          <a:prstGeom prst="roundRect">
            <a:avLst>
              <a:gd name="adj" fmla="val 44118"/>
            </a:avLst>
          </a:prstGeom>
          <a:solidFill>
            <a:srgbClr val="FBE7E5"/>
          </a:solidFill>
          <a:ln w="9525">
            <a:solidFill>
              <a:srgbClr val="D34A43"/>
            </a:solidFill>
            <a:prstDash val="solid"/>
          </a:ln>
        </p:spPr>
        <p:txBody>
          <a:bodyPr lIns="76200" tIns="9525" rIns="76200" bIns="9525" anchor="ctr">
            <a:noAutofit/>
          </a:bodyPr>
          <a:lstStyle/>
          <a:p>
            <a:pPr algn="ctr">
              <a:buNone/>
              <a:defRPr sz="1400" b="1">
                <a:solidFill>
                  <a:srgbClr val="D34A43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 dirty="0">
                <a:solidFill>
                  <a:srgbClr val="D34A43"/>
                </a:solidFill>
                <a:latin typeface="Gill Sans MT"/>
                <a:ea typeface="Gill Sans MT"/>
                <a:cs typeface="Gill Sans MT"/>
              </a:rPr>
              <a:t>CHALLENGED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EA6D48-C892-42B9-8EF6-4B994B652CBE}"/>
              </a:ext>
            </a:extLst>
          </p:cNvPr>
          <p:cNvSpPr>
            <a:spLocks noGrp="1"/>
          </p:cNvSpPr>
          <p:nvPr/>
        </p:nvSpPr>
        <p:spPr>
          <a:xfrm>
            <a:off x="2643187" y="4889184"/>
            <a:ext cx="3714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2156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2156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 uniform Japanese cluster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AFC280-F037-4191-87FD-664CD48B9520}"/>
              </a:ext>
            </a:extLst>
          </p:cNvPr>
          <p:cNvSpPr>
            <a:spLocks noGrp="1"/>
          </p:cNvSpPr>
          <p:nvPr/>
        </p:nvSpPr>
        <p:spPr>
          <a:xfrm>
            <a:off x="6629400" y="4757739"/>
            <a:ext cx="4667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  <a:buNone/>
              <a:defRPr sz="1725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Wide variation rather than a single national stance.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D020B4D-EFCC-4FE9-95A8-046A49F6A72A}"/>
              </a:ext>
            </a:extLst>
          </p:cNvPr>
          <p:cNvSpPr>
            <a:spLocks noGrp="1"/>
          </p:cNvSpPr>
          <p:nvPr/>
        </p:nvSpPr>
        <p:spPr>
          <a:xfrm>
            <a:off x="704850" y="5619750"/>
            <a:ext cx="10801350" cy="457200"/>
          </a:xfrm>
          <a:prstGeom prst="roundRect">
            <a:avLst>
              <a:gd name="adj" fmla="val 25000"/>
            </a:avLst>
          </a:prstGeom>
          <a:solidFill>
            <a:srgbClr val="EDF5F8"/>
          </a:solidFill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4266B0A-41EC-43B6-ADB7-ECC71668F012}"/>
              </a:ext>
            </a:extLst>
          </p:cNvPr>
          <p:cNvSpPr>
            <a:spLocks noGrp="1"/>
          </p:cNvSpPr>
          <p:nvPr/>
        </p:nvSpPr>
        <p:spPr>
          <a:xfrm>
            <a:off x="914400" y="5695950"/>
            <a:ext cx="10382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1639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1639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Also rare: syllabus requirements and AI-detection tools</a:t>
            </a:r>
          </a:p>
        </p:txBody>
      </p:sp>
      <p:sp>
        <p:nvSpPr>
          <p:cNvPr id="27" name="Straight Connector 26">
            <a:extLst>
              <a:ext uri="{FF2B5EF4-FFF2-40B4-BE49-F238E27FC236}">
                <a16:creationId xmlns:a16="http://schemas.microsoft.com/office/drawing/2014/main" id="{6CBEBCB5-EA60-47A5-8CC3-D13E74EA5DB2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608A753-6B83-42D5-B5A3-A9ACA8753F21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2CD419-CF47-4A86-81EB-4DDA04D51E95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12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138EF35-8730-C346-960A-E46C4EFBEAB1}"/>
              </a:ext>
            </a:extLst>
          </p:cNvPr>
          <p:cNvSpPr>
            <a:spLocks noGrp="1"/>
          </p:cNvSpPr>
          <p:nvPr/>
        </p:nvSpPr>
        <p:spPr>
          <a:xfrm>
            <a:off x="894397" y="3175639"/>
            <a:ext cx="1600200" cy="323850"/>
          </a:xfrm>
          <a:prstGeom prst="roundRect">
            <a:avLst>
              <a:gd name="adj" fmla="val 44118"/>
            </a:avLst>
          </a:prstGeom>
          <a:solidFill>
            <a:srgbClr val="E8EEF1"/>
          </a:solidFill>
          <a:ln w="9525">
            <a:solidFill>
              <a:srgbClr val="7C8D97"/>
            </a:solidFill>
            <a:prstDash val="solid"/>
          </a:ln>
        </p:spPr>
        <p:txBody>
          <a:bodyPr lIns="76200" tIns="9525" rIns="76200" bIns="9525" anchor="ctr">
            <a:noAutofit/>
          </a:bodyPr>
          <a:lstStyle/>
          <a:p>
            <a:pPr algn="ctr">
              <a:buNone/>
              <a:defRPr sz="1400" b="1">
                <a:solidFill>
                  <a:srgbClr val="7C8D9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7C8D97"/>
                </a:solidFill>
                <a:latin typeface="Gill Sans MT"/>
                <a:ea typeface="Gill Sans MT"/>
                <a:cs typeface="Gill Sans MT"/>
              </a:rPr>
              <a:t>QUALIFIED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B2EA86B-3A17-AE16-DFBE-3077BAA8F2C6}"/>
              </a:ext>
            </a:extLst>
          </p:cNvPr>
          <p:cNvSpPr>
            <a:spLocks noGrp="1"/>
          </p:cNvSpPr>
          <p:nvPr/>
        </p:nvSpPr>
        <p:spPr>
          <a:xfrm>
            <a:off x="695325" y="1677348"/>
            <a:ext cx="10782300" cy="1013465"/>
          </a:xfrm>
          <a:prstGeom prst="roundRect">
            <a:avLst>
              <a:gd name="adj" fmla="val 13445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E8C81D3-0700-B528-DD0E-FADDDAEA508B}"/>
              </a:ext>
            </a:extLst>
          </p:cNvPr>
          <p:cNvSpPr>
            <a:spLocks noGrp="1"/>
          </p:cNvSpPr>
          <p:nvPr/>
        </p:nvSpPr>
        <p:spPr>
          <a:xfrm>
            <a:off x="706755" y="1724973"/>
            <a:ext cx="45719" cy="965840"/>
          </a:xfrm>
          <a:prstGeom prst="roundRect">
            <a:avLst>
              <a:gd name="adj" fmla="val 500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30BE2A1-4094-6FA7-8F84-29D4C69E2BD5}"/>
              </a:ext>
            </a:extLst>
          </p:cNvPr>
          <p:cNvSpPr>
            <a:spLocks noGrp="1"/>
          </p:cNvSpPr>
          <p:nvPr/>
        </p:nvSpPr>
        <p:spPr>
          <a:xfrm>
            <a:off x="2581275" y="1947863"/>
            <a:ext cx="3714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2156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lang="en-US" sz="2156" b="1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Common Themes</a:t>
            </a:r>
            <a:endParaRPr sz="2156" b="1" dirty="0">
              <a:solidFill>
                <a:srgbClr val="3D3D3D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1B4ED9A-D3F2-2CEF-D319-475008814C09}"/>
              </a:ext>
            </a:extLst>
          </p:cNvPr>
          <p:cNvSpPr>
            <a:spLocks noGrp="1"/>
          </p:cNvSpPr>
          <p:nvPr/>
        </p:nvSpPr>
        <p:spPr>
          <a:xfrm>
            <a:off x="6438900" y="1828800"/>
            <a:ext cx="49625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06000"/>
              </a:lnSpc>
              <a:defRPr sz="1725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lang="en-US" sz="1725" dirty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Academic integrity, information security, instructor discretion, policy evolution</a:t>
            </a:r>
            <a:endParaRPr sz="1725" b="0" dirty="0">
              <a:solidFill>
                <a:srgbClr val="59636B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B95D943-21C9-E88F-CADB-EE215660E3C7}"/>
              </a:ext>
            </a:extLst>
          </p:cNvPr>
          <p:cNvSpPr>
            <a:spLocks noGrp="1"/>
          </p:cNvSpPr>
          <p:nvPr/>
        </p:nvSpPr>
        <p:spPr>
          <a:xfrm>
            <a:off x="885825" y="1985963"/>
            <a:ext cx="1600200" cy="323850"/>
          </a:xfrm>
          <a:prstGeom prst="roundRect">
            <a:avLst>
              <a:gd name="adj" fmla="val 44118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7C8D97"/>
            </a:solidFill>
            <a:prstDash val="solid"/>
          </a:ln>
        </p:spPr>
        <p:txBody>
          <a:bodyPr lIns="76200" tIns="9525" rIns="76200" bIns="9525" anchor="ctr">
            <a:noAutofit/>
          </a:bodyPr>
          <a:lstStyle/>
          <a:p>
            <a:pPr algn="ctr">
              <a:buNone/>
              <a:defRPr sz="1400" b="1">
                <a:solidFill>
                  <a:srgbClr val="7C8D97"/>
                </a:solidFill>
                <a:latin typeface="Gill Sans MT"/>
                <a:ea typeface="Gill Sans MT"/>
                <a:cs typeface="Gill Sans MT"/>
              </a:defRPr>
            </a:pPr>
            <a:r>
              <a:rPr lang="en-US" sz="1400" b="1" dirty="0">
                <a:solidFill>
                  <a:srgbClr val="0070C0"/>
                </a:solidFill>
                <a:latin typeface="Gill Sans MT"/>
                <a:ea typeface="Gill Sans MT"/>
                <a:cs typeface="Gill Sans MT"/>
              </a:rPr>
              <a:t>SUPPORTED</a:t>
            </a:r>
            <a:endParaRPr sz="1400" b="1" dirty="0">
              <a:solidFill>
                <a:srgbClr val="0070C0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4CBF37C-AD51-C2DE-35C0-2B484410155F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76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lang="en-US" sz="3780" b="0" dirty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Mixed Verdict</a:t>
            </a:r>
            <a:endParaRPr sz="3780" b="0" dirty="0">
              <a:solidFill>
                <a:srgbClr val="FFFFFF"/>
              </a:solidFill>
              <a:latin typeface="Gill Sans MT"/>
              <a:ea typeface="Gill Sans MT"/>
              <a:cs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530656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A35550-0764-4BEE-A9FA-614069839B72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5AD0353-47E4-48C9-B766-E6741DC0452E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31591C8-1C4C-47B0-9581-D4F271E42A1D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5177459-444E-4F5F-BDA6-AEC373DB473B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D273E90E-CE95-447A-ACEF-8BBDB08D58DD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2726FA-8C3F-4807-AC5D-3D0C6EF76438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6EC03C-2D64-4D31-8F21-2C47A9ADFC9E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915CB3-D7D7-452A-AD09-4D2D02408241}"/>
              </a:ext>
            </a:extLst>
          </p:cNvPr>
          <p:cNvSpPr>
            <a:spLocks noGrp="1"/>
          </p:cNvSpPr>
          <p:nvPr/>
        </p:nvSpPr>
        <p:spPr>
          <a:xfrm>
            <a:off x="9353550" y="400050"/>
            <a:ext cx="2076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rPr>
              <a:t>TECHNOLOGY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6B5E21-D4CE-4BA2-8FA7-1837AC345FDA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76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Technological Changes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7142EC6-4328-4900-AE28-19AE20C29CBF}"/>
              </a:ext>
            </a:extLst>
          </p:cNvPr>
          <p:cNvSpPr>
            <a:spLocks noGrp="1"/>
          </p:cNvSpPr>
          <p:nvPr/>
        </p:nvSpPr>
        <p:spPr>
          <a:xfrm>
            <a:off x="695325" y="1419225"/>
            <a:ext cx="4762500" cy="4562480"/>
          </a:xfrm>
          <a:prstGeom prst="roundRect">
            <a:avLst>
              <a:gd name="adj" fmla="val 4604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92997B9-A9A7-487E-9EDA-E6A8D8A13BD6}"/>
              </a:ext>
            </a:extLst>
          </p:cNvPr>
          <p:cNvSpPr>
            <a:spLocks noGrp="1"/>
          </p:cNvSpPr>
          <p:nvPr/>
        </p:nvSpPr>
        <p:spPr>
          <a:xfrm>
            <a:off x="981075" y="1685925"/>
            <a:ext cx="1428750" cy="342900"/>
          </a:xfrm>
          <a:prstGeom prst="roundRect">
            <a:avLst>
              <a:gd name="adj" fmla="val 41667"/>
            </a:avLst>
          </a:prstGeom>
          <a:solidFill>
            <a:srgbClr val="DCEAF2"/>
          </a:solidFill>
          <a:ln w="0">
            <a:solidFill>
              <a:srgbClr val="DCEAF2"/>
            </a:solidFill>
            <a:prstDash val="solid"/>
          </a:ln>
        </p:spPr>
        <p:txBody>
          <a:bodyPr lIns="76200" tIns="9525" rIns="76200" bIns="9525" anchor="ctr">
            <a:noAutofit/>
          </a:bodyPr>
          <a:lstStyle/>
          <a:p>
            <a:pPr algn="ctr">
              <a:buNone/>
              <a:defRPr sz="1400" b="1">
                <a:solidFill>
                  <a:srgbClr val="D34A43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34A43"/>
                </a:solidFill>
                <a:latin typeface="Gill Sans MT"/>
                <a:ea typeface="Gill Sans MT"/>
                <a:cs typeface="Gill Sans MT"/>
              </a:rPr>
              <a:t>2023–2024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C0413F-1B8E-4A85-9BA2-C5772512126C}"/>
              </a:ext>
            </a:extLst>
          </p:cNvPr>
          <p:cNvSpPr>
            <a:spLocks noGrp="1"/>
          </p:cNvSpPr>
          <p:nvPr/>
        </p:nvSpPr>
        <p:spPr>
          <a:xfrm>
            <a:off x="981075" y="217170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85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485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CHATBOT ERA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FA24E00-5B3B-4312-B6C5-A903A155294F}"/>
              </a:ext>
            </a:extLst>
          </p:cNvPr>
          <p:cNvSpPr>
            <a:spLocks noGrp="1"/>
          </p:cNvSpPr>
          <p:nvPr/>
        </p:nvSpPr>
        <p:spPr>
          <a:xfrm>
            <a:off x="981075" y="2406968"/>
            <a:ext cx="3762375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283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283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Generates text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6061EC-BBC9-427C-9FF9-D0A4B5A1D287}"/>
              </a:ext>
            </a:extLst>
          </p:cNvPr>
          <p:cNvSpPr>
            <a:spLocks noGrp="1"/>
          </p:cNvSpPr>
          <p:nvPr/>
        </p:nvSpPr>
        <p:spPr>
          <a:xfrm>
            <a:off x="981075" y="3067050"/>
            <a:ext cx="3714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897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endParaRPr sz="1897" b="0">
              <a:solidFill>
                <a:srgbClr val="59636B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18B3CFAD-931D-4852-90A7-4394EB794C09}"/>
              </a:ext>
            </a:extLst>
          </p:cNvPr>
          <p:cNvSpPr>
            <a:spLocks noGrp="1"/>
          </p:cNvSpPr>
          <p:nvPr/>
        </p:nvSpPr>
        <p:spPr>
          <a:xfrm>
            <a:off x="981075" y="4386836"/>
            <a:ext cx="4162425" cy="0"/>
          </a:xfrm>
          <a:prstGeom prst="line">
            <a:avLst/>
          </a:prstGeom>
          <a:noFill/>
          <a:ln w="19050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1FEF4F0-25EB-4362-BF8C-840E6BA1D813}"/>
              </a:ext>
            </a:extLst>
          </p:cNvPr>
          <p:cNvSpPr>
            <a:spLocks noGrp="1"/>
          </p:cNvSpPr>
          <p:nvPr/>
        </p:nvSpPr>
        <p:spPr>
          <a:xfrm>
            <a:off x="981075" y="4526281"/>
            <a:ext cx="952500" cy="342900"/>
          </a:xfrm>
          <a:prstGeom prst="roundRect">
            <a:avLst>
              <a:gd name="adj" fmla="val 41667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76200" tIns="9525" rIns="76200" bIns="9525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2026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E53555-9BAB-44E1-91F1-B55C366F788E}"/>
              </a:ext>
            </a:extLst>
          </p:cNvPr>
          <p:cNvSpPr>
            <a:spLocks noGrp="1"/>
          </p:cNvSpPr>
          <p:nvPr/>
        </p:nvSpPr>
        <p:spPr>
          <a:xfrm>
            <a:off x="2124075" y="4526281"/>
            <a:ext cx="2286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85" b="1">
                <a:solidFill>
                  <a:srgbClr val="279AB3"/>
                </a:solidFill>
                <a:latin typeface="Gill Sans MT"/>
                <a:ea typeface="Gill Sans MT"/>
                <a:cs typeface="Gill Sans MT"/>
              </a:defRPr>
            </a:pPr>
            <a:r>
              <a:rPr sz="1485" b="1">
                <a:solidFill>
                  <a:srgbClr val="279AB3"/>
                </a:solidFill>
                <a:latin typeface="Gill Sans MT"/>
                <a:ea typeface="Gill Sans MT"/>
                <a:cs typeface="Gill Sans MT"/>
              </a:rPr>
              <a:t>AGENTIC ERA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AD4C7F-7F94-4CB9-BFEA-C1B054BB78E6}"/>
              </a:ext>
            </a:extLst>
          </p:cNvPr>
          <p:cNvSpPr>
            <a:spLocks noGrp="1"/>
          </p:cNvSpPr>
          <p:nvPr/>
        </p:nvSpPr>
        <p:spPr>
          <a:xfrm>
            <a:off x="912495" y="4931284"/>
            <a:ext cx="3762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2914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2914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Executes a plan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75D7446-C8D5-48AC-A5D8-B19DE022BAFA}"/>
              </a:ext>
            </a:extLst>
          </p:cNvPr>
          <p:cNvSpPr>
            <a:spLocks noGrp="1"/>
          </p:cNvSpPr>
          <p:nvPr/>
        </p:nvSpPr>
        <p:spPr>
          <a:xfrm>
            <a:off x="912495" y="5430961"/>
            <a:ext cx="4000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897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897" b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through connected systems</a:t>
            </a:r>
          </a:p>
        </p:txBody>
      </p:sp>
      <p:pic>
        <p:nvPicPr>
          <p:cNvPr id="52" name="Picture 46"/>
          <p:cNvPicPr>
            <a:picLocks noChangeAspect="1"/>
          </p:cNvPicPr>
          <p:nvPr/>
        </p:nvPicPr>
        <p:blipFill>
          <a:blip r:embed="rId3"/>
          <a:srcRect l="7034" r="7034"/>
          <a:stretch>
            <a:fillRect/>
          </a:stretch>
        </p:blipFill>
        <p:spPr>
          <a:xfrm>
            <a:off x="5810250" y="1995487"/>
            <a:ext cx="5686425" cy="3724275"/>
          </a:xfrm>
          <a:prstGeom prst="roundRect">
            <a:avLst>
              <a:gd name="adj" fmla="val 3069"/>
            </a:avLst>
          </a:prstGeom>
        </p:spPr>
      </p:pic>
      <p:sp>
        <p:nvSpPr>
          <p:cNvPr id="25" name="Straight Connector 24">
            <a:extLst>
              <a:ext uri="{FF2B5EF4-FFF2-40B4-BE49-F238E27FC236}">
                <a16:creationId xmlns:a16="http://schemas.microsoft.com/office/drawing/2014/main" id="{60E8657B-4EA7-4D7C-9110-13C3E63C8A0D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EE521A7-5A80-4563-820F-5D1DAF7AE549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4F03DE-BA3A-4391-932C-B8B843D7EA87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13</a:t>
            </a:r>
          </a:p>
        </p:txBody>
      </p:sp>
      <p:sp>
        <p:nvSpPr>
          <p:cNvPr id="29" name="Straight Connector 28">
            <a:extLst>
              <a:ext uri="{FF2B5EF4-FFF2-40B4-BE49-F238E27FC236}">
                <a16:creationId xmlns:a16="http://schemas.microsoft.com/office/drawing/2014/main" id="{828A93D2-D3C7-7525-AC93-30D7D35A83AA}"/>
              </a:ext>
            </a:extLst>
          </p:cNvPr>
          <p:cNvSpPr>
            <a:spLocks noGrp="1"/>
          </p:cNvSpPr>
          <p:nvPr/>
        </p:nvSpPr>
        <p:spPr>
          <a:xfrm>
            <a:off x="981075" y="2955608"/>
            <a:ext cx="4162425" cy="0"/>
          </a:xfrm>
          <a:prstGeom prst="line">
            <a:avLst/>
          </a:prstGeom>
          <a:noFill/>
          <a:ln w="19050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377FFD2-4C3C-081D-C898-8864A57092ED}"/>
              </a:ext>
            </a:extLst>
          </p:cNvPr>
          <p:cNvSpPr>
            <a:spLocks noGrp="1"/>
          </p:cNvSpPr>
          <p:nvPr/>
        </p:nvSpPr>
        <p:spPr>
          <a:xfrm>
            <a:off x="1143000" y="3081338"/>
            <a:ext cx="4000500" cy="131921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1897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897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Major Improvements</a:t>
            </a:r>
            <a:endParaRPr sz="1897" b="0">
              <a:solidFill>
                <a:srgbClr val="59636B"/>
              </a:solidFill>
              <a:latin typeface="Gill Sans MT"/>
              <a:ea typeface="Gill Sans MT"/>
              <a:cs typeface="Gill Sans MT"/>
            </a:endParaRPr>
          </a:p>
          <a:p>
            <a:pPr marL="342900" indent="-342900" algn="l">
              <a:lnSpc>
                <a:spcPct val="105000"/>
              </a:lnSpc>
              <a:buFont typeface="Arial"/>
              <a:buChar char="•"/>
              <a:defRPr sz="1897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897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Multimodal AI: images, audio, video</a:t>
            </a:r>
          </a:p>
          <a:p>
            <a:pPr marL="342900" indent="-342900" algn="l">
              <a:lnSpc>
                <a:spcPct val="105000"/>
              </a:lnSpc>
              <a:buFont typeface="Arial"/>
              <a:buChar char="•"/>
              <a:defRPr sz="1897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897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Connected AI: web search</a:t>
            </a:r>
          </a:p>
          <a:p>
            <a:pPr marL="342900" indent="-342900" algn="l">
              <a:lnSpc>
                <a:spcPct val="105000"/>
              </a:lnSpc>
              <a:buFont typeface="Arial"/>
              <a:buChar char="•"/>
              <a:defRPr sz="1897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897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Reasoning AI: multi-steps</a:t>
            </a:r>
          </a:p>
        </p:txBody>
      </p:sp>
    </p:spTree>
    <p:extLst>
      <p:ext uri="{BB962C8B-B14F-4D97-AF65-F5344CB8AC3E}">
        <p14:creationId xmlns:p14="http://schemas.microsoft.com/office/powerpoint/2010/main" val="719775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FD42ABF-51BA-4AEE-9D99-6B50D8DA1DCC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B074C7C-A31A-4F65-95D9-649B3C92A669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DD0DCA6-08DF-49A2-9A5D-7C62C7A0A90C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1A312AE-D01A-4D44-9A96-C0D9D3AA6151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B7372003-B275-472E-8B9B-AE51167A0499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87A31B-5D7F-494A-9576-4BA7E41E0BFC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213299-79E4-4484-9D5D-EE933E16C3B0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40091F-C74B-4F53-84DE-82BDC2F9B992}"/>
              </a:ext>
            </a:extLst>
          </p:cNvPr>
          <p:cNvSpPr>
            <a:spLocks noGrp="1"/>
          </p:cNvSpPr>
          <p:nvPr/>
        </p:nvSpPr>
        <p:spPr>
          <a:xfrm>
            <a:off x="9353550" y="400050"/>
            <a:ext cx="2076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rPr>
              <a:t>POLICY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C879B9-30C6-4391-AC80-CA13F223FC37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76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Policy Changes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E39A495-C9AD-4A24-9CE7-7A6E9E814843}"/>
              </a:ext>
            </a:extLst>
          </p:cNvPr>
          <p:cNvSpPr>
            <a:spLocks noGrp="1"/>
          </p:cNvSpPr>
          <p:nvPr/>
        </p:nvSpPr>
        <p:spPr>
          <a:xfrm>
            <a:off x="466725" y="1438274"/>
            <a:ext cx="3725090" cy="3829049"/>
          </a:xfrm>
          <a:prstGeom prst="roundRect">
            <a:avLst>
              <a:gd name="adj" fmla="val 5233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405ABB7-8363-40FB-B131-1BD898984994}"/>
              </a:ext>
            </a:extLst>
          </p:cNvPr>
          <p:cNvSpPr>
            <a:spLocks noGrp="1"/>
          </p:cNvSpPr>
          <p:nvPr/>
        </p:nvSpPr>
        <p:spPr>
          <a:xfrm>
            <a:off x="466724" y="1438275"/>
            <a:ext cx="3686175" cy="76193"/>
          </a:xfrm>
          <a:prstGeom prst="roundRect">
            <a:avLst>
              <a:gd name="adj" fmla="val 42857"/>
            </a:avLst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421CEBF-CC23-4D4E-9FCF-E2B6D283D0B2}"/>
              </a:ext>
            </a:extLst>
          </p:cNvPr>
          <p:cNvSpPr>
            <a:spLocks noGrp="1"/>
          </p:cNvSpPr>
          <p:nvPr/>
        </p:nvSpPr>
        <p:spPr>
          <a:xfrm>
            <a:off x="714374" y="1695450"/>
            <a:ext cx="587781" cy="560820"/>
          </a:xfrm>
          <a:prstGeom prst="ellipse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85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5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8D64DF-97D7-4330-A10A-ACD94FAD71BB}"/>
              </a:ext>
            </a:extLst>
          </p:cNvPr>
          <p:cNvSpPr>
            <a:spLocks noGrp="1"/>
          </p:cNvSpPr>
          <p:nvPr/>
        </p:nvSpPr>
        <p:spPr>
          <a:xfrm>
            <a:off x="1350644" y="1581149"/>
            <a:ext cx="2647951" cy="81222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639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898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2019</a:t>
            </a:r>
          </a:p>
          <a:p>
            <a:pPr algn="l">
              <a:lnSpc>
                <a:spcPct val="105000"/>
              </a:lnSpc>
              <a:buNone/>
              <a:defRPr sz="1639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898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HUMAN-CENTRIC AI</a:t>
            </a:r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E08AD89D-6893-49F0-A840-8B87FF7A50CB}"/>
              </a:ext>
            </a:extLst>
          </p:cNvPr>
          <p:cNvSpPr>
            <a:spLocks noGrp="1"/>
          </p:cNvSpPr>
          <p:nvPr/>
        </p:nvSpPr>
        <p:spPr>
          <a:xfrm flipV="1">
            <a:off x="714374" y="2460046"/>
            <a:ext cx="3089529" cy="16454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2F4EEF-E78B-4C03-BB00-AB36A6B1374C}"/>
              </a:ext>
            </a:extLst>
          </p:cNvPr>
          <p:cNvSpPr>
            <a:spLocks noGrp="1"/>
          </p:cNvSpPr>
          <p:nvPr/>
        </p:nvSpPr>
        <p:spPr>
          <a:xfrm>
            <a:off x="609600" y="2667000"/>
            <a:ext cx="3194304" cy="23689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342900" indent="-342900" algn="l">
              <a:spcAft>
                <a:spcPts val="8"/>
              </a:spcAft>
              <a:buFont typeface="Arial"/>
              <a:buChar char="•"/>
            </a:pPr>
            <a:r>
              <a:rPr sz="1860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Human dignity &amp; responsibility</a:t>
            </a:r>
          </a:p>
          <a:p>
            <a:pPr marL="342900" indent="-342900" algn="l">
              <a:spcAft>
                <a:spcPts val="8"/>
              </a:spcAft>
              <a:buFont typeface="Arial"/>
              <a:buChar char="•"/>
            </a:pPr>
            <a:r>
              <a:rPr sz="1860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Literacy</a:t>
            </a:r>
          </a:p>
          <a:p>
            <a:pPr marL="342900" indent="-342900" algn="l">
              <a:spcAft>
                <a:spcPts val="8"/>
              </a:spcAft>
              <a:buFont typeface="Arial"/>
              <a:buChar char="•"/>
            </a:pPr>
            <a:r>
              <a:rPr sz="186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F</a:t>
            </a:r>
            <a:r>
              <a:rPr sz="1860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airness</a:t>
            </a:r>
          </a:p>
          <a:p>
            <a:pPr marL="342900" indent="-342900" algn="l">
              <a:spcAft>
                <a:spcPts val="8"/>
              </a:spcAft>
              <a:buFont typeface="Arial"/>
              <a:buChar char="•"/>
            </a:pPr>
            <a:r>
              <a:rPr sz="186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P</a:t>
            </a:r>
            <a:r>
              <a:rPr sz="1860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rivacy</a:t>
            </a:r>
          </a:p>
          <a:p>
            <a:pPr marL="342900" indent="-342900" algn="l">
              <a:spcAft>
                <a:spcPts val="8"/>
              </a:spcAft>
              <a:buFont typeface="Arial"/>
              <a:buChar char="•"/>
            </a:pPr>
            <a:r>
              <a:rPr sz="186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T</a:t>
            </a:r>
            <a:r>
              <a:rPr sz="1860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ransparency</a:t>
            </a:r>
          </a:p>
          <a:p>
            <a:pPr marL="342900" indent="-342900" algn="l">
              <a:spcAft>
                <a:spcPts val="0"/>
              </a:spcAft>
              <a:buFont typeface="Arial"/>
              <a:buChar char="•"/>
            </a:pPr>
            <a:r>
              <a:rPr sz="1860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Innovation balanced with risk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190EDA4-2CC9-4E62-B439-B24F9EC663A8}"/>
              </a:ext>
            </a:extLst>
          </p:cNvPr>
          <p:cNvSpPr>
            <a:spLocks noGrp="1"/>
          </p:cNvSpPr>
          <p:nvPr/>
        </p:nvSpPr>
        <p:spPr>
          <a:xfrm>
            <a:off x="4654623" y="1438274"/>
            <a:ext cx="3276600" cy="3771900"/>
          </a:xfrm>
          <a:prstGeom prst="roundRect">
            <a:avLst>
              <a:gd name="adj" fmla="val 5233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8836374-7068-4FB3-87B1-64FEB3152067}"/>
              </a:ext>
            </a:extLst>
          </p:cNvPr>
          <p:cNvSpPr>
            <a:spLocks noGrp="1"/>
          </p:cNvSpPr>
          <p:nvPr/>
        </p:nvSpPr>
        <p:spPr>
          <a:xfrm>
            <a:off x="4654623" y="1438274"/>
            <a:ext cx="3276600" cy="66675"/>
          </a:xfrm>
          <a:prstGeom prst="roundRect">
            <a:avLst>
              <a:gd name="adj" fmla="val 42857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7D593AF-D9B4-43AF-9251-B92C6315546E}"/>
              </a:ext>
            </a:extLst>
          </p:cNvPr>
          <p:cNvSpPr>
            <a:spLocks noGrp="1"/>
          </p:cNvSpPr>
          <p:nvPr/>
        </p:nvSpPr>
        <p:spPr>
          <a:xfrm>
            <a:off x="4893563" y="1695449"/>
            <a:ext cx="552450" cy="552448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85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5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02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1F10BD-98DA-42D5-8711-C63F984772FA}"/>
              </a:ext>
            </a:extLst>
          </p:cNvPr>
          <p:cNvSpPr>
            <a:spLocks noGrp="1"/>
          </p:cNvSpPr>
          <p:nvPr/>
        </p:nvSpPr>
        <p:spPr>
          <a:xfrm>
            <a:off x="5656326" y="1581150"/>
            <a:ext cx="2274897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639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898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2023</a:t>
            </a:r>
          </a:p>
          <a:p>
            <a:pPr algn="l">
              <a:lnSpc>
                <a:spcPct val="105000"/>
              </a:lnSpc>
              <a:buNone/>
              <a:defRPr sz="1639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898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HIROSHIMA</a:t>
            </a:r>
          </a:p>
          <a:p>
            <a:pPr algn="l">
              <a:lnSpc>
                <a:spcPct val="105000"/>
              </a:lnSpc>
              <a:buNone/>
              <a:defRPr sz="1639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898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AI PROCESS</a:t>
            </a:r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D062C206-00F1-4E52-9741-5EA592D32137}"/>
              </a:ext>
            </a:extLst>
          </p:cNvPr>
          <p:cNvSpPr>
            <a:spLocks noGrp="1"/>
          </p:cNvSpPr>
          <p:nvPr/>
        </p:nvSpPr>
        <p:spPr>
          <a:xfrm>
            <a:off x="4902273" y="2476499"/>
            <a:ext cx="27813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8B3632D-D80A-4532-8AF7-43B92C984DE1}"/>
              </a:ext>
            </a:extLst>
          </p:cNvPr>
          <p:cNvSpPr>
            <a:spLocks noGrp="1"/>
          </p:cNvSpPr>
          <p:nvPr/>
        </p:nvSpPr>
        <p:spPr>
          <a:xfrm>
            <a:off x="4902273" y="2667000"/>
            <a:ext cx="2781300" cy="233362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342900" indent="-342900" algn="l">
              <a:spcAft>
                <a:spcPts val="8"/>
              </a:spcAft>
              <a:buFont typeface="Arial"/>
              <a:buChar char="•"/>
            </a:pPr>
            <a:r>
              <a:rPr sz="1860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International risk-based governance</a:t>
            </a:r>
          </a:p>
          <a:p>
            <a:pPr marL="342900" indent="-342900" algn="l">
              <a:spcAft>
                <a:spcPts val="8"/>
              </a:spcAft>
              <a:buFont typeface="Arial"/>
              <a:buChar char="•"/>
            </a:pPr>
            <a:r>
              <a:rPr sz="1860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Safety testing</a:t>
            </a:r>
          </a:p>
          <a:p>
            <a:pPr marL="342900" indent="-342900" algn="l">
              <a:spcAft>
                <a:spcPts val="8"/>
              </a:spcAft>
              <a:buFont typeface="Arial"/>
              <a:buChar char="•"/>
            </a:pPr>
            <a:r>
              <a:rPr sz="186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T</a:t>
            </a:r>
            <a:r>
              <a:rPr sz="1860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ransparency</a:t>
            </a:r>
            <a:endParaRPr sz="1860" dirty="0">
              <a:solidFill>
                <a:srgbClr val="3D3D3D"/>
              </a:solidFill>
              <a:latin typeface="Gill Sans MT"/>
              <a:ea typeface="Gill Sans MT"/>
              <a:cs typeface="Gill Sans MT"/>
            </a:endParaRPr>
          </a:p>
          <a:p>
            <a:pPr marL="342900" indent="-342900" algn="l">
              <a:spcAft>
                <a:spcPts val="8"/>
              </a:spcAft>
              <a:buFont typeface="Arial"/>
              <a:buChar char="•"/>
            </a:pPr>
            <a:r>
              <a:rPr sz="1860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Incident</a:t>
            </a:r>
            <a:r>
              <a:rPr lang="en-US" sz="1860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 reporting</a:t>
            </a:r>
            <a:endParaRPr sz="1860" b="0" dirty="0">
              <a:solidFill>
                <a:srgbClr val="3D3D3D"/>
              </a:solidFill>
              <a:latin typeface="Gill Sans MT"/>
              <a:ea typeface="Gill Sans MT"/>
              <a:cs typeface="Gill Sans MT"/>
            </a:endParaRPr>
          </a:p>
          <a:p>
            <a:pPr marL="342900" indent="-342900" algn="l">
              <a:spcAft>
                <a:spcPts val="0"/>
              </a:spcAft>
              <a:buFont typeface="Arial"/>
              <a:buChar char="•"/>
            </a:pPr>
            <a:r>
              <a:rPr sz="1860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Provenance</a:t>
            </a:r>
          </a:p>
          <a:p>
            <a:pPr marL="342900" indent="-342900" algn="l">
              <a:spcAft>
                <a:spcPts val="0"/>
              </a:spcAft>
              <a:buFont typeface="Arial"/>
              <a:buChar char="•"/>
            </a:pPr>
            <a:r>
              <a:rPr sz="186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R</a:t>
            </a:r>
            <a:r>
              <a:rPr sz="1860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ights</a:t>
            </a:r>
          </a:p>
          <a:p>
            <a:pPr marL="342900" indent="-342900" algn="l">
              <a:spcAft>
                <a:spcPts val="0"/>
              </a:spcAft>
              <a:buFont typeface="Arial"/>
              <a:buChar char="•"/>
            </a:pPr>
            <a:r>
              <a:rPr sz="1860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Interoperability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D692D75-5BAF-4F4C-9589-50613C982464}"/>
              </a:ext>
            </a:extLst>
          </p:cNvPr>
          <p:cNvSpPr>
            <a:spLocks noGrp="1"/>
          </p:cNvSpPr>
          <p:nvPr/>
        </p:nvSpPr>
        <p:spPr>
          <a:xfrm>
            <a:off x="8334375" y="1441858"/>
            <a:ext cx="3419475" cy="4695824"/>
          </a:xfrm>
          <a:prstGeom prst="roundRect">
            <a:avLst>
              <a:gd name="adj" fmla="val 5233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121B75F-EED5-4A1F-AB19-09762B512A42}"/>
              </a:ext>
            </a:extLst>
          </p:cNvPr>
          <p:cNvSpPr>
            <a:spLocks noGrp="1"/>
          </p:cNvSpPr>
          <p:nvPr/>
        </p:nvSpPr>
        <p:spPr>
          <a:xfrm>
            <a:off x="8334375" y="1441859"/>
            <a:ext cx="3419475" cy="69032"/>
          </a:xfrm>
          <a:prstGeom prst="roundRect">
            <a:avLst>
              <a:gd name="adj" fmla="val 42857"/>
            </a:avLst>
          </a:prstGeom>
          <a:solidFill>
            <a:srgbClr val="7C8D97"/>
          </a:solidFill>
          <a:ln w="0">
            <a:solidFill>
              <a:srgbClr val="7C8D9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46AA6E7-EC40-4AFF-86B2-2C53ED01FDE3}"/>
              </a:ext>
            </a:extLst>
          </p:cNvPr>
          <p:cNvSpPr>
            <a:spLocks noGrp="1"/>
          </p:cNvSpPr>
          <p:nvPr/>
        </p:nvSpPr>
        <p:spPr>
          <a:xfrm>
            <a:off x="8582025" y="1699034"/>
            <a:ext cx="576539" cy="571980"/>
          </a:xfrm>
          <a:prstGeom prst="ellipse">
            <a:avLst/>
          </a:prstGeom>
          <a:solidFill>
            <a:srgbClr val="7C8D97"/>
          </a:solidFill>
          <a:ln w="0">
            <a:solidFill>
              <a:srgbClr val="7C8D97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85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5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03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63A4C8-6DCF-4652-883A-64CDE39630C6}"/>
              </a:ext>
            </a:extLst>
          </p:cNvPr>
          <p:cNvSpPr>
            <a:spLocks noGrp="1"/>
          </p:cNvSpPr>
          <p:nvPr/>
        </p:nvSpPr>
        <p:spPr>
          <a:xfrm>
            <a:off x="9302878" y="1584733"/>
            <a:ext cx="2206754" cy="8283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639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898" b="1" dirty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2025</a:t>
            </a:r>
          </a:p>
          <a:p>
            <a:pPr algn="l">
              <a:lnSpc>
                <a:spcPct val="105000"/>
              </a:lnSpc>
              <a:buNone/>
              <a:defRPr sz="1639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lang="en-US" sz="1898" b="1" dirty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(Japan) </a:t>
            </a:r>
            <a:r>
              <a:rPr sz="1898" b="1" dirty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AI ACT</a:t>
            </a:r>
          </a:p>
        </p:txBody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16135A81-FEB6-4AB6-84AE-3AE8A55C3A0E}"/>
              </a:ext>
            </a:extLst>
          </p:cNvPr>
          <p:cNvSpPr>
            <a:spLocks noGrp="1"/>
          </p:cNvSpPr>
          <p:nvPr/>
        </p:nvSpPr>
        <p:spPr>
          <a:xfrm>
            <a:off x="8582026" y="2480084"/>
            <a:ext cx="2902578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93DEEC0-4D3B-4795-9865-D575419E8911}"/>
              </a:ext>
            </a:extLst>
          </p:cNvPr>
          <p:cNvSpPr>
            <a:spLocks noGrp="1"/>
          </p:cNvSpPr>
          <p:nvPr/>
        </p:nvSpPr>
        <p:spPr>
          <a:xfrm>
            <a:off x="8582026" y="2670583"/>
            <a:ext cx="2902578" cy="331470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285750" indent="-285750" algn="l">
              <a:spcAft>
                <a:spcPts val="8"/>
              </a:spcAft>
              <a:buFont typeface="Arial"/>
              <a:buChar char="•"/>
            </a:pPr>
            <a:r>
              <a:rPr sz="1785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AI Strategic Headquarters </a:t>
            </a:r>
            <a:r>
              <a:rPr sz="1785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and</a:t>
            </a:r>
            <a:r>
              <a:rPr sz="1785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 Basic Plan</a:t>
            </a:r>
          </a:p>
          <a:p>
            <a:pPr marL="285750" indent="-285750" algn="l">
              <a:spcAft>
                <a:spcPts val="8"/>
              </a:spcAft>
              <a:buFont typeface="Arial"/>
              <a:buChar char="•"/>
            </a:pPr>
            <a:r>
              <a:rPr sz="1785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Measures for:</a:t>
            </a:r>
          </a:p>
          <a:p>
            <a:pPr marL="742950" lvl="1" indent="-285750">
              <a:spcAft>
                <a:spcPts val="8"/>
              </a:spcAft>
              <a:buFont typeface="Arial"/>
              <a:buChar char="•"/>
            </a:pPr>
            <a:r>
              <a:rPr sz="1785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R&amp;D</a:t>
            </a:r>
          </a:p>
          <a:p>
            <a:pPr marL="742950" lvl="1" indent="-285750">
              <a:spcAft>
                <a:spcPts val="8"/>
              </a:spcAft>
              <a:buFont typeface="Arial"/>
              <a:buChar char="•"/>
            </a:pPr>
            <a:r>
              <a:rPr sz="1785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D</a:t>
            </a:r>
            <a:r>
              <a:rPr sz="1785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ata</a:t>
            </a:r>
          </a:p>
          <a:p>
            <a:pPr marL="742950" lvl="1" indent="-285750">
              <a:spcAft>
                <a:spcPts val="8"/>
              </a:spcAft>
              <a:buFont typeface="Arial"/>
              <a:buChar char="•"/>
            </a:pPr>
            <a:r>
              <a:rPr sz="1785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Infrastructure</a:t>
            </a:r>
          </a:p>
          <a:p>
            <a:pPr marL="742950" lvl="1" indent="-285750">
              <a:spcAft>
                <a:spcPts val="8"/>
              </a:spcAft>
              <a:buFont typeface="Arial"/>
              <a:buChar char="•"/>
            </a:pPr>
            <a:r>
              <a:rPr sz="1785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E</a:t>
            </a:r>
            <a:r>
              <a:rPr sz="1785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ducation</a:t>
            </a:r>
          </a:p>
          <a:p>
            <a:pPr marL="285750" indent="-285750" algn="l">
              <a:spcAft>
                <a:spcPts val="0"/>
              </a:spcAft>
              <a:buFont typeface="Arial"/>
              <a:buChar char="•"/>
            </a:pPr>
            <a:r>
              <a:rPr sz="1785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Guidelines</a:t>
            </a:r>
          </a:p>
          <a:p>
            <a:pPr marL="285750" indent="-285750" algn="l">
              <a:spcAft>
                <a:spcPts val="0"/>
              </a:spcAft>
              <a:buFont typeface="Arial"/>
              <a:buChar char="•"/>
            </a:pPr>
            <a:r>
              <a:rPr sz="1785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Investigations</a:t>
            </a:r>
          </a:p>
          <a:p>
            <a:pPr marL="285750" indent="-285750" algn="l">
              <a:spcAft>
                <a:spcPts val="0"/>
              </a:spcAft>
              <a:buFont typeface="Arial"/>
              <a:buChar char="•"/>
            </a:pPr>
            <a:r>
              <a:rPr sz="1785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P</a:t>
            </a:r>
            <a:r>
              <a:rPr sz="1785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ublic announcements</a:t>
            </a:r>
            <a:endParaRPr lang="en-US" sz="1785" b="0" dirty="0">
              <a:solidFill>
                <a:srgbClr val="3D3D3D"/>
              </a:solidFill>
              <a:latin typeface="Gill Sans MT"/>
              <a:ea typeface="Gill Sans MT"/>
              <a:cs typeface="Gill Sans MT"/>
            </a:endParaRPr>
          </a:p>
          <a:p>
            <a:pPr marL="285750" indent="-285750" algn="l">
              <a:spcAft>
                <a:spcPts val="0"/>
              </a:spcAft>
              <a:buFont typeface="Arial"/>
              <a:buChar char="•"/>
            </a:pPr>
            <a:r>
              <a:rPr lang="en-US" sz="1785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Duty to cooperate</a:t>
            </a:r>
          </a:p>
          <a:p>
            <a:pPr marL="285750" indent="-285750" algn="l">
              <a:spcAft>
                <a:spcPts val="0"/>
              </a:spcAft>
              <a:buFont typeface="Arial"/>
              <a:buChar char="•"/>
            </a:pPr>
            <a:r>
              <a:rPr lang="en-US" sz="1785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No penalty</a:t>
            </a:r>
            <a:endParaRPr sz="1785" b="0" dirty="0">
              <a:solidFill>
                <a:srgbClr val="3D3D3D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F6EBBF38-F9A9-4DBA-ACDA-35F8FE7BA0B7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7E53F48-2218-476C-AE77-6C2C98147E7A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9D28348-840C-4B15-9156-984BB272DC19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490082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A66E3C3-119D-48FA-8CE8-D67C1F953B7D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A5DA110-E3CB-444A-8FED-4853D4A4A83B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3239E87-2E1A-45C4-9885-2031A49B04A8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550196C-13B6-464E-A745-797AA92A6947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D536E0A4-C03F-4845-8158-59999EAD1682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41050F-9316-4650-A1D7-B8422A6ED4C6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C9A41F-0C58-4CD3-8AE7-B6E1CE8CB8F8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D03AA8-7B99-4486-ACD8-6630A645BC16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9156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780" dirty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2026 </a:t>
            </a:r>
            <a:r>
              <a:rPr sz="3780" b="0" dirty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Second AI Basic Plan</a:t>
            </a:r>
            <a:r>
              <a:rPr lang="en-US" sz="3780" dirty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*</a:t>
            </a:r>
            <a:endParaRPr sz="3780" b="0" dirty="0">
              <a:solidFill>
                <a:srgbClr val="FFFFFF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77AEB99-1519-4BA6-9667-EA07DCB6446A}"/>
              </a:ext>
            </a:extLst>
          </p:cNvPr>
          <p:cNvSpPr>
            <a:spLocks noGrp="1"/>
          </p:cNvSpPr>
          <p:nvPr/>
        </p:nvSpPr>
        <p:spPr>
          <a:xfrm>
            <a:off x="778002" y="1738312"/>
            <a:ext cx="5010150" cy="17145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32831CA-2AA1-4893-8409-1DC0BCB7FDF5}"/>
              </a:ext>
            </a:extLst>
          </p:cNvPr>
          <p:cNvSpPr>
            <a:spLocks noGrp="1"/>
          </p:cNvSpPr>
          <p:nvPr/>
        </p:nvSpPr>
        <p:spPr>
          <a:xfrm>
            <a:off x="778002" y="1738312"/>
            <a:ext cx="5010150" cy="57150"/>
          </a:xfrm>
          <a:prstGeom prst="roundRect">
            <a:avLst>
              <a:gd name="adj" fmla="val 50000"/>
            </a:avLst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D50F0A-8EC3-4FD2-AA9A-743405324801}"/>
              </a:ext>
            </a:extLst>
          </p:cNvPr>
          <p:cNvSpPr>
            <a:spLocks noGrp="1"/>
          </p:cNvSpPr>
          <p:nvPr/>
        </p:nvSpPr>
        <p:spPr>
          <a:xfrm>
            <a:off x="1006602" y="1966912"/>
            <a:ext cx="457200" cy="457200"/>
          </a:xfrm>
          <a:prstGeom prst="ellipse">
            <a:avLst/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69E637-4A6C-4E70-94E1-3F83279F1EC2}"/>
              </a:ext>
            </a:extLst>
          </p:cNvPr>
          <p:cNvSpPr>
            <a:spLocks noGrp="1"/>
          </p:cNvSpPr>
          <p:nvPr/>
        </p:nvSpPr>
        <p:spPr>
          <a:xfrm>
            <a:off x="1654302" y="1966912"/>
            <a:ext cx="3714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85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800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ADOPT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703431-8E9D-495F-ACBE-70D9150E49CC}"/>
              </a:ext>
            </a:extLst>
          </p:cNvPr>
          <p:cNvSpPr>
            <a:spLocks noGrp="1"/>
          </p:cNvSpPr>
          <p:nvPr/>
        </p:nvSpPr>
        <p:spPr>
          <a:xfrm>
            <a:off x="1654302" y="2357437"/>
            <a:ext cx="37338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984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2303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Society-wide AI use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DF9D4C0-B424-4FF7-902C-64CF10C67AE3}"/>
              </a:ext>
            </a:extLst>
          </p:cNvPr>
          <p:cNvSpPr>
            <a:spLocks noGrp="1"/>
          </p:cNvSpPr>
          <p:nvPr/>
        </p:nvSpPr>
        <p:spPr>
          <a:xfrm>
            <a:off x="6169152" y="1738312"/>
            <a:ext cx="5010150" cy="17145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AB11E03-87BA-43D2-BE06-5F1978CD63DB}"/>
              </a:ext>
            </a:extLst>
          </p:cNvPr>
          <p:cNvSpPr>
            <a:spLocks noGrp="1"/>
          </p:cNvSpPr>
          <p:nvPr/>
        </p:nvSpPr>
        <p:spPr>
          <a:xfrm>
            <a:off x="6169152" y="1738312"/>
            <a:ext cx="5010150" cy="57150"/>
          </a:xfrm>
          <a:prstGeom prst="roundRect">
            <a:avLst>
              <a:gd name="adj" fmla="val 500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BEFC1A9-93B7-458E-89E9-A6C0BF1BF89A}"/>
              </a:ext>
            </a:extLst>
          </p:cNvPr>
          <p:cNvSpPr>
            <a:spLocks noGrp="1"/>
          </p:cNvSpPr>
          <p:nvPr/>
        </p:nvSpPr>
        <p:spPr>
          <a:xfrm>
            <a:off x="6397752" y="1966912"/>
            <a:ext cx="457200" cy="45720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02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FEFFA8-BD09-4BC1-B384-504940603318}"/>
              </a:ext>
            </a:extLst>
          </p:cNvPr>
          <p:cNvSpPr>
            <a:spLocks noGrp="1"/>
          </p:cNvSpPr>
          <p:nvPr/>
        </p:nvSpPr>
        <p:spPr>
          <a:xfrm>
            <a:off x="7045452" y="1966912"/>
            <a:ext cx="3714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85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800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CREATE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B8D4BB-1011-49EA-93B0-2B7848087C9E}"/>
              </a:ext>
            </a:extLst>
          </p:cNvPr>
          <p:cNvSpPr>
            <a:spLocks noGrp="1"/>
          </p:cNvSpPr>
          <p:nvPr/>
        </p:nvSpPr>
        <p:spPr>
          <a:xfrm>
            <a:off x="7045452" y="2357437"/>
            <a:ext cx="37338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984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2303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Domestic AI capacity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2AEF866-A5A5-4151-99B9-4E4DEB78076A}"/>
              </a:ext>
            </a:extLst>
          </p:cNvPr>
          <p:cNvSpPr>
            <a:spLocks noGrp="1"/>
          </p:cNvSpPr>
          <p:nvPr/>
        </p:nvSpPr>
        <p:spPr>
          <a:xfrm>
            <a:off x="778002" y="4081462"/>
            <a:ext cx="5010150" cy="17145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E1D8952-7143-4B5B-813C-8305F9B9E25E}"/>
              </a:ext>
            </a:extLst>
          </p:cNvPr>
          <p:cNvSpPr>
            <a:spLocks noGrp="1"/>
          </p:cNvSpPr>
          <p:nvPr/>
        </p:nvSpPr>
        <p:spPr>
          <a:xfrm>
            <a:off x="778002" y="4081462"/>
            <a:ext cx="5010150" cy="57150"/>
          </a:xfrm>
          <a:prstGeom prst="roundRect">
            <a:avLst>
              <a:gd name="adj" fmla="val 50000"/>
            </a:avLst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B760A3C-10E5-45B9-A943-32E46AE4AD23}"/>
              </a:ext>
            </a:extLst>
          </p:cNvPr>
          <p:cNvSpPr>
            <a:spLocks noGrp="1"/>
          </p:cNvSpPr>
          <p:nvPr/>
        </p:nvSpPr>
        <p:spPr>
          <a:xfrm>
            <a:off x="1006602" y="4310062"/>
            <a:ext cx="457200" cy="457200"/>
          </a:xfrm>
          <a:prstGeom prst="ellipse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03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E8BDF66-3C04-413E-8681-CA939A0BB596}"/>
              </a:ext>
            </a:extLst>
          </p:cNvPr>
          <p:cNvSpPr>
            <a:spLocks noGrp="1"/>
          </p:cNvSpPr>
          <p:nvPr/>
        </p:nvSpPr>
        <p:spPr>
          <a:xfrm>
            <a:off x="1654302" y="4310062"/>
            <a:ext cx="3714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85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800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TRUST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9886A59-3CEA-41BE-9B00-BC8F05C58DAF}"/>
              </a:ext>
            </a:extLst>
          </p:cNvPr>
          <p:cNvSpPr>
            <a:spLocks noGrp="1"/>
          </p:cNvSpPr>
          <p:nvPr/>
        </p:nvSpPr>
        <p:spPr>
          <a:xfrm>
            <a:off x="1654302" y="4700587"/>
            <a:ext cx="37338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984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2303" b="1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Governance and safety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0EFAEF1-3F69-4C78-9F5C-E241C9468FFD}"/>
              </a:ext>
            </a:extLst>
          </p:cNvPr>
          <p:cNvSpPr>
            <a:spLocks noGrp="1"/>
          </p:cNvSpPr>
          <p:nvPr/>
        </p:nvSpPr>
        <p:spPr>
          <a:xfrm>
            <a:off x="6169152" y="4081462"/>
            <a:ext cx="5010150" cy="17145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822710B-F2F6-4F77-9C4E-6119DD370647}"/>
              </a:ext>
            </a:extLst>
          </p:cNvPr>
          <p:cNvSpPr>
            <a:spLocks noGrp="1"/>
          </p:cNvSpPr>
          <p:nvPr/>
        </p:nvSpPr>
        <p:spPr>
          <a:xfrm>
            <a:off x="6169152" y="4081462"/>
            <a:ext cx="5010150" cy="57150"/>
          </a:xfrm>
          <a:prstGeom prst="roundRect">
            <a:avLst>
              <a:gd name="adj" fmla="val 50000"/>
            </a:avLst>
          </a:prstGeom>
          <a:solidFill>
            <a:srgbClr val="7C8D97"/>
          </a:solidFill>
          <a:ln w="0">
            <a:solidFill>
              <a:srgbClr val="7C8D9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AF0B03C-8F72-46F3-9EF2-A19CF11D7001}"/>
              </a:ext>
            </a:extLst>
          </p:cNvPr>
          <p:cNvSpPr>
            <a:spLocks noGrp="1"/>
          </p:cNvSpPr>
          <p:nvPr/>
        </p:nvSpPr>
        <p:spPr>
          <a:xfrm>
            <a:off x="6397752" y="4310062"/>
            <a:ext cx="457200" cy="457200"/>
          </a:xfrm>
          <a:prstGeom prst="ellipse">
            <a:avLst/>
          </a:prstGeom>
          <a:solidFill>
            <a:srgbClr val="7C8D97"/>
          </a:solidFill>
          <a:ln w="0">
            <a:solidFill>
              <a:srgbClr val="7C8D97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04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AB9403C-1F86-477C-A59F-C38B44949504}"/>
              </a:ext>
            </a:extLst>
          </p:cNvPr>
          <p:cNvSpPr>
            <a:spLocks noGrp="1"/>
          </p:cNvSpPr>
          <p:nvPr/>
        </p:nvSpPr>
        <p:spPr>
          <a:xfrm>
            <a:off x="7045452" y="4310062"/>
            <a:ext cx="3714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85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800" b="1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COLLABORATE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7A5550D-62D0-4489-8678-43BF506BFF12}"/>
              </a:ext>
            </a:extLst>
          </p:cNvPr>
          <p:cNvSpPr>
            <a:spLocks noGrp="1"/>
          </p:cNvSpPr>
          <p:nvPr/>
        </p:nvSpPr>
        <p:spPr>
          <a:xfrm>
            <a:off x="7045452" y="4700587"/>
            <a:ext cx="37338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0000"/>
              </a:lnSpc>
              <a:buNone/>
              <a:defRPr sz="1984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2303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Human–AI society</a:t>
            </a: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10853EBD-5FDC-44BC-B350-B72759FFF4F5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015EE91-0F31-4A08-857E-E5D53D89E9C8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EC09B2B-EC10-4E23-800F-477DB93E732A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15</a:t>
            </a:r>
          </a:p>
        </p:txBody>
      </p:sp>
      <p:sp>
        <p:nvSpPr>
          <p:cNvPr id="34" name="2026 focus areas">
            <a:extLst>
              <a:ext uri="{FF2B5EF4-FFF2-40B4-BE49-F238E27FC236}">
                <a16:creationId xmlns:a16="http://schemas.microsoft.com/office/drawing/2014/main" id="{CB6148D9-D63F-4B15-BBE8-B35D3397CBA3}"/>
              </a:ext>
            </a:extLst>
          </p:cNvPr>
          <p:cNvSpPr>
            <a:spLocks noGrp="1"/>
          </p:cNvSpPr>
          <p:nvPr/>
        </p:nvSpPr>
        <p:spPr>
          <a:xfrm>
            <a:off x="778002" y="5938838"/>
            <a:ext cx="10401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  <a:defRPr sz="1748" b="1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2000" b="1" dirty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Agentic AI  •  Vertical AI  •  Physical AI  •  AI sovereignty  •  Agile governance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820D65-186E-4D49-FE4D-1C2B9A29DCE9}"/>
              </a:ext>
            </a:extLst>
          </p:cNvPr>
          <p:cNvSpPr txBox="1"/>
          <p:nvPr/>
        </p:nvSpPr>
        <p:spPr>
          <a:xfrm>
            <a:off x="9132570" y="1274801"/>
            <a:ext cx="2761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ill Sans MT" panose="020B0502020104020203" pitchFamily="34" charset="0"/>
              </a:rPr>
              <a:t>*Updated on July 14, 2026</a:t>
            </a:r>
          </a:p>
        </p:txBody>
      </p:sp>
    </p:spTree>
    <p:extLst>
      <p:ext uri="{BB962C8B-B14F-4D97-AF65-F5344CB8AC3E}">
        <p14:creationId xmlns:p14="http://schemas.microsoft.com/office/powerpoint/2010/main" val="573277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4FF9469-056A-4B79-860D-65786C48AD86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3E52696-BA1B-4B2C-ACB2-9BA966C2A1CE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2EBAAF8-F240-4295-9392-8D3B5F9847BC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14DBA18-EC9D-4807-8FBD-4ED2E7953683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31823A6F-06C8-4E1C-81BA-1B4FEAD66606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251519-C288-4B9E-B63A-5A05FB2AC8F3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A6CE1A-736F-47B4-88AC-46FDC89CDCB2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F37421-F5D9-4C14-A5B9-B6D8DA78DD25}"/>
              </a:ext>
            </a:extLst>
          </p:cNvPr>
          <p:cNvSpPr>
            <a:spLocks noGrp="1"/>
          </p:cNvSpPr>
          <p:nvPr/>
        </p:nvSpPr>
        <p:spPr>
          <a:xfrm>
            <a:off x="9353550" y="400050"/>
            <a:ext cx="2076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rPr>
              <a:t>IMPLICATIONS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796B44-0359-4862-AF16-1318579CCFD8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76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AI Policy Questions for HEIs Today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00090E2-3425-4115-A7A0-6A2470ACA080}"/>
              </a:ext>
            </a:extLst>
          </p:cNvPr>
          <p:cNvSpPr>
            <a:spLocks noGrp="1"/>
          </p:cNvSpPr>
          <p:nvPr/>
        </p:nvSpPr>
        <p:spPr>
          <a:xfrm>
            <a:off x="704850" y="1390650"/>
            <a:ext cx="10801350" cy="1133475"/>
          </a:xfrm>
          <a:prstGeom prst="roundRect">
            <a:avLst>
              <a:gd name="adj" fmla="val 13445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9DFC93B-639C-4AE5-8382-E657B8D9E13D}"/>
              </a:ext>
            </a:extLst>
          </p:cNvPr>
          <p:cNvSpPr>
            <a:spLocks noGrp="1"/>
          </p:cNvSpPr>
          <p:nvPr/>
        </p:nvSpPr>
        <p:spPr>
          <a:xfrm>
            <a:off x="704850" y="1390650"/>
            <a:ext cx="76200" cy="1133475"/>
          </a:xfrm>
          <a:prstGeom prst="roundRect">
            <a:avLst>
              <a:gd name="adj" fmla="val 500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D846C1F-D770-49DA-B618-90BEBBEB92CF}"/>
              </a:ext>
            </a:extLst>
          </p:cNvPr>
          <p:cNvSpPr>
            <a:spLocks noGrp="1"/>
          </p:cNvSpPr>
          <p:nvPr/>
        </p:nvSpPr>
        <p:spPr>
          <a:xfrm>
            <a:off x="933450" y="1600200"/>
            <a:ext cx="1600200" cy="323850"/>
          </a:xfrm>
          <a:prstGeom prst="roundRect">
            <a:avLst>
              <a:gd name="adj" fmla="val 44118"/>
            </a:avLst>
          </a:prstGeom>
          <a:solidFill>
            <a:srgbClr val="DDF5FA"/>
          </a:solidFill>
          <a:ln w="9525">
            <a:solidFill>
              <a:srgbClr val="279AB3"/>
            </a:solidFill>
            <a:prstDash val="solid"/>
          </a:ln>
        </p:spPr>
        <p:txBody>
          <a:bodyPr lIns="76200" tIns="9525" rIns="76200" bIns="9525" anchor="ctr">
            <a:noAutofit/>
          </a:bodyPr>
          <a:lstStyle/>
          <a:p>
            <a:pPr algn="ctr">
              <a:buNone/>
              <a:defRPr sz="1400" b="1">
                <a:solidFill>
                  <a:srgbClr val="279AB3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279AB3"/>
                </a:solidFill>
                <a:latin typeface="Gill Sans MT"/>
                <a:ea typeface="Gill Sans MT"/>
                <a:cs typeface="Gill Sans MT"/>
              </a:rPr>
              <a:t>SCOPE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F509B0-6EC7-43A2-8706-EC39323996AD}"/>
              </a:ext>
            </a:extLst>
          </p:cNvPr>
          <p:cNvSpPr>
            <a:spLocks noGrp="1"/>
          </p:cNvSpPr>
          <p:nvPr/>
        </p:nvSpPr>
        <p:spPr>
          <a:xfrm>
            <a:off x="2609850" y="1798320"/>
            <a:ext cx="411099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2156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2156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What must policy govern now?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47EFF8-19C3-4E7C-9E8F-401827A9785B}"/>
              </a:ext>
            </a:extLst>
          </p:cNvPr>
          <p:cNvSpPr>
            <a:spLocks noGrp="1"/>
          </p:cNvSpPr>
          <p:nvPr/>
        </p:nvSpPr>
        <p:spPr>
          <a:xfrm>
            <a:off x="7593330" y="1752600"/>
            <a:ext cx="376237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  <a:buNone/>
              <a:defRPr sz="1725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725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Outputs • systems • data • agents</a:t>
            </a:r>
            <a:endParaRPr sz="1725" b="0">
              <a:solidFill>
                <a:srgbClr val="59636B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F3400C8-04BD-4D9C-A646-B74D11A239CD}"/>
              </a:ext>
            </a:extLst>
          </p:cNvPr>
          <p:cNvSpPr>
            <a:spLocks noGrp="1"/>
          </p:cNvSpPr>
          <p:nvPr/>
        </p:nvSpPr>
        <p:spPr>
          <a:xfrm>
            <a:off x="704850" y="2771775"/>
            <a:ext cx="10801350" cy="1133475"/>
          </a:xfrm>
          <a:prstGeom prst="roundRect">
            <a:avLst>
              <a:gd name="adj" fmla="val 13445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DFE9333-4978-4AD0-A980-E172774D4825}"/>
              </a:ext>
            </a:extLst>
          </p:cNvPr>
          <p:cNvSpPr>
            <a:spLocks noGrp="1"/>
          </p:cNvSpPr>
          <p:nvPr/>
        </p:nvSpPr>
        <p:spPr>
          <a:xfrm>
            <a:off x="704850" y="2771775"/>
            <a:ext cx="76200" cy="1133475"/>
          </a:xfrm>
          <a:prstGeom prst="roundRect">
            <a:avLst>
              <a:gd name="adj" fmla="val 50000"/>
            </a:avLst>
          </a:prstGeom>
          <a:solidFill>
            <a:srgbClr val="7C8D97"/>
          </a:solidFill>
          <a:ln w="0">
            <a:solidFill>
              <a:srgbClr val="7C8D9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37198FD-5257-49BD-A997-5C716FB7E4CC}"/>
              </a:ext>
            </a:extLst>
          </p:cNvPr>
          <p:cNvSpPr>
            <a:spLocks noGrp="1"/>
          </p:cNvSpPr>
          <p:nvPr/>
        </p:nvSpPr>
        <p:spPr>
          <a:xfrm>
            <a:off x="933450" y="2981325"/>
            <a:ext cx="1600200" cy="323850"/>
          </a:xfrm>
          <a:prstGeom prst="roundRect">
            <a:avLst>
              <a:gd name="adj" fmla="val 44118"/>
            </a:avLst>
          </a:prstGeom>
          <a:solidFill>
            <a:srgbClr val="E8EEF1"/>
          </a:solidFill>
          <a:ln w="9525">
            <a:solidFill>
              <a:srgbClr val="7C8D97"/>
            </a:solidFill>
            <a:prstDash val="solid"/>
          </a:ln>
        </p:spPr>
        <p:txBody>
          <a:bodyPr lIns="76200" tIns="9525" rIns="76200" bIns="9525" anchor="ctr">
            <a:noAutofit/>
          </a:bodyPr>
          <a:lstStyle/>
          <a:p>
            <a:pPr algn="ctr">
              <a:buNone/>
              <a:defRPr sz="1400" b="1">
                <a:solidFill>
                  <a:srgbClr val="7C8D9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7C8D97"/>
                </a:solidFill>
                <a:latin typeface="Gill Sans MT"/>
                <a:ea typeface="Gill Sans MT"/>
                <a:cs typeface="Gill Sans MT"/>
              </a:rPr>
              <a:t>DECISIONS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C6722F-C891-48FC-A3E7-2639B002E899}"/>
              </a:ext>
            </a:extLst>
          </p:cNvPr>
          <p:cNvSpPr>
            <a:spLocks noGrp="1"/>
          </p:cNvSpPr>
          <p:nvPr/>
        </p:nvSpPr>
        <p:spPr>
          <a:xfrm>
            <a:off x="2638426" y="3157537"/>
            <a:ext cx="4348734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2156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2156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Who decides and at what level?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393D33-2ECB-474E-8B15-09E0AE7A4B84}"/>
              </a:ext>
            </a:extLst>
          </p:cNvPr>
          <p:cNvSpPr>
            <a:spLocks noGrp="1"/>
          </p:cNvSpPr>
          <p:nvPr/>
        </p:nvSpPr>
        <p:spPr>
          <a:xfrm>
            <a:off x="7379208" y="2992945"/>
            <a:ext cx="3917442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  <a:buNone/>
              <a:defRPr sz="1725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Institution • department • instructor • user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EF559B3-BB0A-4672-A2D8-F8693A497B4D}"/>
              </a:ext>
            </a:extLst>
          </p:cNvPr>
          <p:cNvSpPr>
            <a:spLocks noGrp="1"/>
          </p:cNvSpPr>
          <p:nvPr/>
        </p:nvSpPr>
        <p:spPr>
          <a:xfrm>
            <a:off x="704850" y="4152900"/>
            <a:ext cx="10801350" cy="1133475"/>
          </a:xfrm>
          <a:prstGeom prst="roundRect">
            <a:avLst>
              <a:gd name="adj" fmla="val 13445"/>
            </a:avLst>
          </a:prstGeom>
          <a:solidFill>
            <a:srgbClr val="FFFFFF"/>
          </a:solidFill>
          <a:ln w="9525">
            <a:solidFill>
              <a:srgbClr val="CAD7DE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C3FF3CF-F690-42EF-8676-876CFA4E86E7}"/>
              </a:ext>
            </a:extLst>
          </p:cNvPr>
          <p:cNvSpPr>
            <a:spLocks noGrp="1"/>
          </p:cNvSpPr>
          <p:nvPr/>
        </p:nvSpPr>
        <p:spPr>
          <a:xfrm>
            <a:off x="704850" y="4152900"/>
            <a:ext cx="76200" cy="1133475"/>
          </a:xfrm>
          <a:prstGeom prst="roundRect">
            <a:avLst>
              <a:gd name="adj" fmla="val 50000"/>
            </a:avLst>
          </a:prstGeom>
          <a:solidFill>
            <a:srgbClr val="D34A43"/>
          </a:solidFill>
          <a:ln w="0">
            <a:solidFill>
              <a:srgbClr val="D34A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43A1AE2-35CF-45D4-93A5-F222AEC1F0AA}"/>
              </a:ext>
            </a:extLst>
          </p:cNvPr>
          <p:cNvSpPr>
            <a:spLocks noGrp="1"/>
          </p:cNvSpPr>
          <p:nvPr/>
        </p:nvSpPr>
        <p:spPr>
          <a:xfrm>
            <a:off x="933450" y="4362450"/>
            <a:ext cx="1600200" cy="323850"/>
          </a:xfrm>
          <a:prstGeom prst="roundRect">
            <a:avLst>
              <a:gd name="adj" fmla="val 44118"/>
            </a:avLst>
          </a:prstGeom>
          <a:solidFill>
            <a:srgbClr val="FBE7E5"/>
          </a:solidFill>
          <a:ln w="9525">
            <a:solidFill>
              <a:srgbClr val="D34A43"/>
            </a:solidFill>
            <a:prstDash val="solid"/>
          </a:ln>
        </p:spPr>
        <p:txBody>
          <a:bodyPr lIns="76200" tIns="9525" rIns="76200" bIns="9525" anchor="ctr">
            <a:noAutofit/>
          </a:bodyPr>
          <a:lstStyle/>
          <a:p>
            <a:pPr algn="ctr">
              <a:buNone/>
              <a:defRPr sz="1400" b="1">
                <a:solidFill>
                  <a:srgbClr val="D34A43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34A43"/>
                </a:solidFill>
                <a:latin typeface="Gill Sans MT"/>
                <a:ea typeface="Gill Sans MT"/>
                <a:cs typeface="Gill Sans MT"/>
              </a:rPr>
              <a:t>REVISION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CEA6D48-C892-42B9-8EF6-4B994B652CBE}"/>
              </a:ext>
            </a:extLst>
          </p:cNvPr>
          <p:cNvSpPr>
            <a:spLocks noGrp="1"/>
          </p:cNvSpPr>
          <p:nvPr/>
        </p:nvSpPr>
        <p:spPr>
          <a:xfrm>
            <a:off x="2638426" y="4700587"/>
            <a:ext cx="3714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2156" b="1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2156" b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What triggers policy review?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AFC280-F037-4191-87FD-664CD48B9520}"/>
              </a:ext>
            </a:extLst>
          </p:cNvPr>
          <p:cNvSpPr>
            <a:spLocks noGrp="1"/>
          </p:cNvSpPr>
          <p:nvPr/>
        </p:nvSpPr>
        <p:spPr>
          <a:xfrm>
            <a:off x="7379208" y="4514850"/>
            <a:ext cx="3331845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6000"/>
              </a:lnSpc>
              <a:buNone/>
              <a:defRPr sz="1725" b="0">
                <a:solidFill>
                  <a:srgbClr val="59636B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0">
                <a:solidFill>
                  <a:srgbClr val="59636B"/>
                </a:solidFill>
                <a:latin typeface="Gill Sans MT"/>
                <a:ea typeface="Gill Sans MT"/>
                <a:cs typeface="Gill Sans MT"/>
              </a:rPr>
              <a:t>Capabilities • incidents • evidence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D020B4D-EFCC-4FE9-95A8-046A49F6A72A}"/>
              </a:ext>
            </a:extLst>
          </p:cNvPr>
          <p:cNvSpPr>
            <a:spLocks noGrp="1"/>
          </p:cNvSpPr>
          <p:nvPr/>
        </p:nvSpPr>
        <p:spPr>
          <a:xfrm>
            <a:off x="704850" y="5619750"/>
            <a:ext cx="10801350" cy="457200"/>
          </a:xfrm>
          <a:prstGeom prst="roundRect">
            <a:avLst>
              <a:gd name="adj" fmla="val 25000"/>
            </a:avLst>
          </a:prstGeom>
          <a:solidFill>
            <a:srgbClr val="EDF5F8"/>
          </a:solidFill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4266B0A-41EC-43B6-ADB7-ECC71668F012}"/>
              </a:ext>
            </a:extLst>
          </p:cNvPr>
          <p:cNvSpPr>
            <a:spLocks noGrp="1"/>
          </p:cNvSpPr>
          <p:nvPr/>
        </p:nvSpPr>
        <p:spPr>
          <a:xfrm>
            <a:off x="914400" y="5695950"/>
            <a:ext cx="10382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  <a:buNone/>
              <a:defRPr sz="1639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1639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How can we balance institutional governance with local pedagogical judgment?</a:t>
            </a:r>
          </a:p>
        </p:txBody>
      </p:sp>
      <p:sp>
        <p:nvSpPr>
          <p:cNvPr id="27" name="Straight Connector 26">
            <a:extLst>
              <a:ext uri="{FF2B5EF4-FFF2-40B4-BE49-F238E27FC236}">
                <a16:creationId xmlns:a16="http://schemas.microsoft.com/office/drawing/2014/main" id="{6CBEBCB5-EA60-47A5-8CC3-D13E74EA5DB2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608A753-6B83-42D5-B5A3-A9ACA8753F21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2CD419-CF47-4A86-81EB-4DDA04D51E95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530656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/>
          <p:cNvPicPr>
            <a:picLocks noChangeAspect="1"/>
          </p:cNvPicPr>
          <p:nvPr/>
        </p:nvPicPr>
        <p:blipFill>
          <a:blip r:embed="rId3"/>
          <a:srcRect l="1544" r="154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BB5D2EB-3DAC-47E4-A3FF-36324502DFC3}"/>
              </a:ext>
            </a:extLst>
          </p:cNvPr>
          <p:cNvSpPr>
            <a:spLocks noGrp="1"/>
          </p:cNvSpPr>
          <p:nvPr/>
        </p:nvSpPr>
        <p:spPr>
          <a:xfrm>
            <a:off x="8171075" y="5806629"/>
            <a:ext cx="3714750" cy="895731"/>
          </a:xfrm>
          <a:prstGeom prst="roundRect">
            <a:avLst>
              <a:gd name="adj" fmla="val 513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7F9553-38F6-4F21-94C3-91D6F45E75F6}"/>
              </a:ext>
            </a:extLst>
          </p:cNvPr>
          <p:cNvSpPr>
            <a:spLocks noGrp="1"/>
          </p:cNvSpPr>
          <p:nvPr/>
        </p:nvSpPr>
        <p:spPr>
          <a:xfrm>
            <a:off x="8171075" y="5806629"/>
            <a:ext cx="66675" cy="895731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1619D2-D3AA-4260-A91D-B4131BFDE616}"/>
              </a:ext>
            </a:extLst>
          </p:cNvPr>
          <p:cNvSpPr>
            <a:spLocks noGrp="1"/>
          </p:cNvSpPr>
          <p:nvPr/>
        </p:nvSpPr>
        <p:spPr>
          <a:xfrm>
            <a:off x="8361575" y="5940360"/>
            <a:ext cx="314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2400" b="0" dirty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Tosh Tachino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79FC07-E831-49B8-8740-4BF97022EDD6}"/>
              </a:ext>
            </a:extLst>
          </p:cNvPr>
          <p:cNvSpPr>
            <a:spLocks noGrp="1"/>
          </p:cNvSpPr>
          <p:nvPr/>
        </p:nvSpPr>
        <p:spPr>
          <a:xfrm>
            <a:off x="8361575" y="6273735"/>
            <a:ext cx="314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639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2000" b="0">
                <a:solidFill>
                  <a:srgbClr val="FFFF00"/>
                </a:solidFill>
                <a:latin typeface="Gill Sans MT"/>
                <a:ea typeface="Gill Sans MT"/>
                <a:cs typeface="Gill Sans MT"/>
              </a:rPr>
              <a:t>tosh@toshtachino.com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15F4B7-220F-26C4-74D5-3979260BB14C}"/>
              </a:ext>
            </a:extLst>
          </p:cNvPr>
          <p:cNvSpPr>
            <a:spLocks noGrp="1"/>
          </p:cNvSpPr>
          <p:nvPr/>
        </p:nvSpPr>
        <p:spPr>
          <a:xfrm>
            <a:off x="696748" y="275937"/>
            <a:ext cx="2258890" cy="9432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3780" b="0">
                <a:solidFill>
                  <a:srgbClr val="FFFF00"/>
                </a:solidFill>
                <a:latin typeface="Gill Sans MT"/>
                <a:ea typeface="Gill Sans MT"/>
                <a:cs typeface="Gill Sans MT"/>
              </a:rPr>
              <a:t>Thank you.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B1DC3A-BBB7-CD80-6B6A-061703E70E9A}"/>
              </a:ext>
            </a:extLst>
          </p:cNvPr>
          <p:cNvSpPr txBox="1"/>
          <p:nvPr/>
        </p:nvSpPr>
        <p:spPr>
          <a:xfrm>
            <a:off x="107442" y="6397397"/>
            <a:ext cx="7417458" cy="369332"/>
          </a:xfrm>
          <a:prstGeom prst="rect">
            <a:avLst/>
          </a:prstGeom>
          <a:solidFill>
            <a:srgbClr val="1A3260"/>
          </a:solidFill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Presentation materials are available at: https://toshtachino.com/jacet2026/</a:t>
            </a:r>
          </a:p>
        </p:txBody>
      </p:sp>
    </p:spTree>
    <p:extLst>
      <p:ext uri="{BB962C8B-B14F-4D97-AF65-F5344CB8AC3E}">
        <p14:creationId xmlns:p14="http://schemas.microsoft.com/office/powerpoint/2010/main" val="1573357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7B1324F-1EA6-4909-9D79-EDE44B6BE837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85B2438-420C-4304-A613-D49B185740A8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E4505F-2B1F-4C79-ACA9-F35F17920EA2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2AC85B6-7266-4D89-9571-66C294771B96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4C26FC5D-61CA-4842-BC2C-8601BDAEB5A8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DE559D-AB06-48D5-BFF6-E9F683494182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68FED-5B1A-4C6A-A79D-DA195382AF7D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D62DA0-329C-4A1B-93B3-6185DE910D7E}"/>
              </a:ext>
            </a:extLst>
          </p:cNvPr>
          <p:cNvSpPr>
            <a:spLocks noGrp="1"/>
          </p:cNvSpPr>
          <p:nvPr/>
        </p:nvSpPr>
        <p:spPr>
          <a:xfrm>
            <a:off x="9353550" y="400050"/>
            <a:ext cx="2076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rPr>
              <a:t>APPENDIX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CECFF2-4034-4176-A55C-56F266E11A19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76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Themes and Subthemes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98C604-BCFA-4F7B-B7F0-272522EB3B70}"/>
              </a:ext>
            </a:extLst>
          </p:cNvPr>
          <p:cNvSpPr>
            <a:spLocks noGrp="1"/>
          </p:cNvSpPr>
          <p:nvPr/>
        </p:nvSpPr>
        <p:spPr>
          <a:xfrm>
            <a:off x="733425" y="1371600"/>
            <a:ext cx="2190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725" b="1">
                <a:solidFill>
                  <a:srgbClr val="4590B8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Use governance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7212FE-B2A1-4B67-92B6-0B98263F05E3}"/>
              </a:ext>
            </a:extLst>
          </p:cNvPr>
          <p:cNvSpPr>
            <a:spLocks noGrp="1"/>
          </p:cNvSpPr>
          <p:nvPr/>
        </p:nvSpPr>
        <p:spPr>
          <a:xfrm>
            <a:off x="3105150" y="1371600"/>
            <a:ext cx="8191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>
              <a:buNone/>
              <a:defRPr sz="1725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725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instructor discretion, prohibition of copy-and-pasting, transparency</a:t>
            </a:r>
            <a:endParaRPr sz="1725" b="0">
              <a:solidFill>
                <a:srgbClr val="3D3D3D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30F0F7DE-A461-4A92-932E-E4EEC28DF0E9}"/>
              </a:ext>
            </a:extLst>
          </p:cNvPr>
          <p:cNvSpPr>
            <a:spLocks noGrp="1"/>
          </p:cNvSpPr>
          <p:nvPr/>
        </p:nvSpPr>
        <p:spPr>
          <a:xfrm>
            <a:off x="723900" y="1866900"/>
            <a:ext cx="10734675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00C2A4-4F16-4A74-B94D-CC824DFDBCC8}"/>
              </a:ext>
            </a:extLst>
          </p:cNvPr>
          <p:cNvSpPr>
            <a:spLocks noGrp="1"/>
          </p:cNvSpPr>
          <p:nvPr/>
        </p:nvSpPr>
        <p:spPr>
          <a:xfrm>
            <a:off x="733425" y="2028825"/>
            <a:ext cx="2190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725" b="1">
                <a:solidFill>
                  <a:srgbClr val="4590B8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Ethical concerns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683F04-455A-44C9-BA8F-5E85DF3E8D2E}"/>
              </a:ext>
            </a:extLst>
          </p:cNvPr>
          <p:cNvSpPr>
            <a:spLocks noGrp="1"/>
          </p:cNvSpPr>
          <p:nvPr/>
        </p:nvSpPr>
        <p:spPr>
          <a:xfrm>
            <a:off x="3105150" y="2028825"/>
            <a:ext cx="8191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>
              <a:buNone/>
              <a:defRPr sz="1725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725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privacy, data security, social impact, human well-being, personal morality, appropriateness</a:t>
            </a:r>
            <a:endParaRPr sz="1725" b="0">
              <a:solidFill>
                <a:srgbClr val="3D3D3D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8DF487E9-2FA1-4759-B436-65717A066A97}"/>
              </a:ext>
            </a:extLst>
          </p:cNvPr>
          <p:cNvSpPr>
            <a:spLocks noGrp="1"/>
          </p:cNvSpPr>
          <p:nvPr/>
        </p:nvSpPr>
        <p:spPr>
          <a:xfrm>
            <a:off x="723900" y="2524125"/>
            <a:ext cx="10734675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D9E626-5911-404E-BE59-FCE1DFFC6DC3}"/>
              </a:ext>
            </a:extLst>
          </p:cNvPr>
          <p:cNvSpPr>
            <a:spLocks noGrp="1"/>
          </p:cNvSpPr>
          <p:nvPr/>
        </p:nvSpPr>
        <p:spPr>
          <a:xfrm>
            <a:off x="733425" y="2686050"/>
            <a:ext cx="2190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72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Accuracy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9ADE5F-C4AA-4E3D-99A8-B27422827897}"/>
              </a:ext>
            </a:extLst>
          </p:cNvPr>
          <p:cNvSpPr>
            <a:spLocks noGrp="1"/>
          </p:cNvSpPr>
          <p:nvPr/>
        </p:nvSpPr>
        <p:spPr>
          <a:xfrm>
            <a:off x="3105150" y="2686050"/>
            <a:ext cx="8191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verification</a:t>
            </a:r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AAF883AF-4ECE-490E-A976-134014EEA2C9}"/>
              </a:ext>
            </a:extLst>
          </p:cNvPr>
          <p:cNvSpPr>
            <a:spLocks noGrp="1"/>
          </p:cNvSpPr>
          <p:nvPr/>
        </p:nvSpPr>
        <p:spPr>
          <a:xfrm>
            <a:off x="723900" y="3181350"/>
            <a:ext cx="10734675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5A3CF7-1F6A-478C-B9A5-D540591CA2E4}"/>
              </a:ext>
            </a:extLst>
          </p:cNvPr>
          <p:cNvSpPr>
            <a:spLocks noGrp="1"/>
          </p:cNvSpPr>
          <p:nvPr/>
        </p:nvSpPr>
        <p:spPr>
          <a:xfrm>
            <a:off x="733425" y="3343275"/>
            <a:ext cx="2190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72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Accountability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7C89BA-5557-4D4F-A4D7-4E29F524E4B6}"/>
              </a:ext>
            </a:extLst>
          </p:cNvPr>
          <p:cNvSpPr>
            <a:spLocks noGrp="1"/>
          </p:cNvSpPr>
          <p:nvPr/>
        </p:nvSpPr>
        <p:spPr>
          <a:xfrm>
            <a:off x="3105150" y="3343275"/>
            <a:ext cx="8191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plagiarism, punishment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0DD67116-51C5-48C1-8D57-90CEBACDEC28}"/>
              </a:ext>
            </a:extLst>
          </p:cNvPr>
          <p:cNvSpPr>
            <a:spLocks noGrp="1"/>
          </p:cNvSpPr>
          <p:nvPr/>
        </p:nvSpPr>
        <p:spPr>
          <a:xfrm>
            <a:off x="723900" y="3838575"/>
            <a:ext cx="10734675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FC3F35-3EFA-4130-96EB-011D5CB0CFFF}"/>
              </a:ext>
            </a:extLst>
          </p:cNvPr>
          <p:cNvSpPr>
            <a:spLocks noGrp="1"/>
          </p:cNvSpPr>
          <p:nvPr/>
        </p:nvSpPr>
        <p:spPr>
          <a:xfrm>
            <a:off x="733425" y="4000500"/>
            <a:ext cx="2190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72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Learning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0391B8-6E9C-4F0C-A784-8EFFD55942A3}"/>
              </a:ext>
            </a:extLst>
          </p:cNvPr>
          <p:cNvSpPr>
            <a:spLocks noGrp="1"/>
          </p:cNvSpPr>
          <p:nvPr/>
        </p:nvSpPr>
        <p:spPr>
          <a:xfrm>
            <a:off x="3105150" y="4000500"/>
            <a:ext cx="8191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>
              <a:buNone/>
              <a:defRPr sz="1725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725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critical thinking, originality, individual expressions, fair assessment, AI literacy</a:t>
            </a:r>
            <a:endParaRPr sz="1725" b="0">
              <a:solidFill>
                <a:srgbClr val="3D3D3D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4A8C9989-41DB-41A0-AA3E-2C52548E1EDA}"/>
              </a:ext>
            </a:extLst>
          </p:cNvPr>
          <p:cNvSpPr>
            <a:spLocks noGrp="1"/>
          </p:cNvSpPr>
          <p:nvPr/>
        </p:nvSpPr>
        <p:spPr>
          <a:xfrm>
            <a:off x="723900" y="4495800"/>
            <a:ext cx="10734675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3EDAD56-7E65-4D02-8B9B-9BA6BF73BEF1}"/>
              </a:ext>
            </a:extLst>
          </p:cNvPr>
          <p:cNvSpPr>
            <a:spLocks noGrp="1"/>
          </p:cNvSpPr>
          <p:nvPr/>
        </p:nvSpPr>
        <p:spPr>
          <a:xfrm>
            <a:off x="733425" y="4657725"/>
            <a:ext cx="2190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72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Copyright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7F2D327-7481-4C14-A59E-13C50C147298}"/>
              </a:ext>
            </a:extLst>
          </p:cNvPr>
          <p:cNvSpPr>
            <a:spLocks noGrp="1"/>
          </p:cNvSpPr>
          <p:nvPr/>
        </p:nvSpPr>
        <p:spPr>
          <a:xfrm>
            <a:off x="3105150" y="4657725"/>
            <a:ext cx="8191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endParaRPr sz="1725" b="0">
              <a:solidFill>
                <a:srgbClr val="3D3D3D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27" name="Straight Connector 26">
            <a:extLst>
              <a:ext uri="{FF2B5EF4-FFF2-40B4-BE49-F238E27FC236}">
                <a16:creationId xmlns:a16="http://schemas.microsoft.com/office/drawing/2014/main" id="{CBFAB843-99D5-43BF-8EBE-2BE6FD6F9BA2}"/>
              </a:ext>
            </a:extLst>
          </p:cNvPr>
          <p:cNvSpPr>
            <a:spLocks noGrp="1"/>
          </p:cNvSpPr>
          <p:nvPr/>
        </p:nvSpPr>
        <p:spPr>
          <a:xfrm>
            <a:off x="723900" y="5153025"/>
            <a:ext cx="10734675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6C030C-2B71-44E2-87AF-49A5BC90C7D9}"/>
              </a:ext>
            </a:extLst>
          </p:cNvPr>
          <p:cNvSpPr>
            <a:spLocks noGrp="1"/>
          </p:cNvSpPr>
          <p:nvPr/>
        </p:nvSpPr>
        <p:spPr>
          <a:xfrm>
            <a:off x="733425" y="5314950"/>
            <a:ext cx="2190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72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defRPr>
            </a:pPr>
            <a:r>
              <a:rPr sz="1725" b="1">
                <a:solidFill>
                  <a:srgbClr val="1A3260"/>
                </a:solidFill>
                <a:latin typeface="Gill Sans MT"/>
                <a:ea typeface="Gill Sans MT"/>
                <a:cs typeface="Gill Sans MT"/>
              </a:rPr>
              <a:t>Policy updates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1ACAC81-F522-4351-84F1-F3741D7CA8E8}"/>
              </a:ext>
            </a:extLst>
          </p:cNvPr>
          <p:cNvSpPr>
            <a:spLocks noGrp="1"/>
          </p:cNvSpPr>
          <p:nvPr/>
        </p:nvSpPr>
        <p:spPr>
          <a:xfrm>
            <a:off x="3105150" y="5314950"/>
            <a:ext cx="8191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endParaRPr sz="1725" b="0">
              <a:solidFill>
                <a:srgbClr val="3D3D3D"/>
              </a:solidFill>
              <a:latin typeface="Gill Sans MT"/>
              <a:ea typeface="Gill Sans MT"/>
              <a:cs typeface="Gill Sans MT"/>
            </a:endParaRP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94FD68C8-31D3-4B55-99C5-40224361009F}"/>
              </a:ext>
            </a:extLst>
          </p:cNvPr>
          <p:cNvSpPr>
            <a:spLocks noGrp="1"/>
          </p:cNvSpPr>
          <p:nvPr/>
        </p:nvSpPr>
        <p:spPr>
          <a:xfrm>
            <a:off x="723900" y="5810250"/>
            <a:ext cx="10734675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traight Connector 30">
            <a:extLst>
              <a:ext uri="{FF2B5EF4-FFF2-40B4-BE49-F238E27FC236}">
                <a16:creationId xmlns:a16="http://schemas.microsoft.com/office/drawing/2014/main" id="{0160206A-C0ED-4279-AE7C-732F3E702740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BF5C881-AA8A-415B-BD6A-28EA21359C2B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00BE63-C7FF-4260-8FC7-19AEBACFC4EB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67829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ECF77B0-8A22-40DF-9548-56F48CA93956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5940A87-27B7-482A-ABF7-96CD6A33393F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D51F1B7-ABBB-4549-9B21-A0180DF18B27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4C960C3-8E7F-4BB4-ACE6-0288C9FB8A39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6B2CF9BE-81CA-426B-A5E9-3E1B07529D57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33DF8E-FB44-4E67-8FFC-466338F8F02F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48DC92-7A33-4C41-B7B5-34FCEC2A1105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87F492D-079E-424F-942D-F743F238DFA6}"/>
              </a:ext>
            </a:extLst>
          </p:cNvPr>
          <p:cNvSpPr>
            <a:spLocks noGrp="1"/>
          </p:cNvSpPr>
          <p:nvPr/>
        </p:nvSpPr>
        <p:spPr>
          <a:xfrm>
            <a:off x="9353550" y="400050"/>
            <a:ext cx="2076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rPr>
              <a:t>APPENDIX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7ED291-5126-40FF-9EC8-679079AB7EFE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76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Selected References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1F6832F-6131-4365-B3ED-A2C43053D394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323850" cy="323850"/>
          </a:xfrm>
          <a:prstGeom prst="ellipse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2AA09A-1153-4325-8EDB-3327F0A490B5}"/>
              </a:ext>
            </a:extLst>
          </p:cNvPr>
          <p:cNvSpPr>
            <a:spLocks noGrp="1"/>
          </p:cNvSpPr>
          <p:nvPr/>
        </p:nvSpPr>
        <p:spPr>
          <a:xfrm>
            <a:off x="1171575" y="1666875"/>
            <a:ext cx="10048875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457200" indent="-457200" algn="l">
              <a:lnSpc>
                <a:spcPct val="104000"/>
              </a:lnSpc>
              <a:buNone/>
              <a:def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Alba, C., Xi, W., Wang, C., &amp; An, R. (2025). ChatGPT comes to campus: Unveiling core themes in AI policies across U.S. universities with large language models. In </a:t>
            </a:r>
            <a:r>
              <a:rPr sz="1403" b="0" i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Proceedings of the 56th ACM Technical Symposium on Computer Science Education V. 2</a:t>
            </a:r>
            <a:r>
              <a: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 (pp. 1359–1360). Association for Computing Machinery. https://doi.org/10.1145/3641555.3705141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99612616-526B-4CF9-B986-5798B89190A6}"/>
              </a:ext>
            </a:extLst>
          </p:cNvPr>
          <p:cNvSpPr>
            <a:spLocks noGrp="1"/>
          </p:cNvSpPr>
          <p:nvPr/>
        </p:nvSpPr>
        <p:spPr>
          <a:xfrm>
            <a:off x="1171575" y="2495550"/>
            <a:ext cx="1019175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DF71675-25C9-4424-969F-093321A10549}"/>
              </a:ext>
            </a:extLst>
          </p:cNvPr>
          <p:cNvSpPr>
            <a:spLocks noGrp="1"/>
          </p:cNvSpPr>
          <p:nvPr/>
        </p:nvSpPr>
        <p:spPr>
          <a:xfrm>
            <a:off x="666750" y="2714625"/>
            <a:ext cx="323850" cy="323850"/>
          </a:xfrm>
          <a:prstGeom prst="ellipse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61B9DE-4EDD-489C-9E3F-D6C05AD19018}"/>
              </a:ext>
            </a:extLst>
          </p:cNvPr>
          <p:cNvSpPr>
            <a:spLocks noGrp="1"/>
          </p:cNvSpPr>
          <p:nvPr/>
        </p:nvSpPr>
        <p:spPr>
          <a:xfrm>
            <a:off x="1171574" y="3695701"/>
            <a:ext cx="10048875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457200" indent="-457200" algn="l">
              <a:lnSpc>
                <a:spcPct val="104000"/>
              </a:lnSpc>
              <a:buNone/>
              <a:def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An, Y., Yu, J. H., &amp; James, S. (2025). Investigating higher education institutions’ guidelines and policies regarding the use of generative AI in teaching, learning, research, and administration. </a:t>
            </a:r>
            <a:r>
              <a:rPr sz="1403" b="0" i="1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International Journal of Educational Technology in Higher Education, 22</a:t>
            </a:r>
            <a:r>
              <a:rPr sz="1403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, Article 10. https://doi.org/10.1186/s41239-025-00507-3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FDB8A0B3-4F46-4EB7-B944-7E5304AA07F9}"/>
              </a:ext>
            </a:extLst>
          </p:cNvPr>
          <p:cNvSpPr>
            <a:spLocks noGrp="1"/>
          </p:cNvSpPr>
          <p:nvPr/>
        </p:nvSpPr>
        <p:spPr>
          <a:xfrm>
            <a:off x="1171575" y="3495675"/>
            <a:ext cx="1019175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6630BA4-BE33-49D4-90A4-C447DF2BF439}"/>
              </a:ext>
            </a:extLst>
          </p:cNvPr>
          <p:cNvSpPr>
            <a:spLocks noGrp="1"/>
          </p:cNvSpPr>
          <p:nvPr/>
        </p:nvSpPr>
        <p:spPr>
          <a:xfrm>
            <a:off x="666750" y="3714750"/>
            <a:ext cx="323850" cy="323850"/>
          </a:xfrm>
          <a:prstGeom prst="ellipse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33C90D-5597-4E48-8A5C-602A57544BD7}"/>
              </a:ext>
            </a:extLst>
          </p:cNvPr>
          <p:cNvSpPr>
            <a:spLocks noGrp="1"/>
          </p:cNvSpPr>
          <p:nvPr/>
        </p:nvSpPr>
        <p:spPr>
          <a:xfrm>
            <a:off x="1247775" y="4619625"/>
            <a:ext cx="10048875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457200" indent="-457200" algn="l">
              <a:lnSpc>
                <a:spcPct val="104000"/>
              </a:lnSpc>
              <a:buNone/>
              <a:def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Braun, V., &amp; Clarke, V. (2006). Using thematic analysis in psychology. </a:t>
            </a:r>
            <a:r>
              <a:rPr sz="1403" b="0" i="1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Qualitative Research in Psychology, 3</a:t>
            </a:r>
            <a:r>
              <a:rPr sz="1403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(2), 77–101. https://doi.org/10.1191/1478088706qp063oa</a:t>
            </a:r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B775A2FE-FF27-426F-99D2-8FDFD87BB7E4}"/>
              </a:ext>
            </a:extLst>
          </p:cNvPr>
          <p:cNvSpPr>
            <a:spLocks noGrp="1"/>
          </p:cNvSpPr>
          <p:nvPr/>
        </p:nvSpPr>
        <p:spPr>
          <a:xfrm>
            <a:off x="1171575" y="4495800"/>
            <a:ext cx="1019175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6367F53-7AA3-42A9-9692-D45BE3C4792D}"/>
              </a:ext>
            </a:extLst>
          </p:cNvPr>
          <p:cNvSpPr>
            <a:spLocks noGrp="1"/>
          </p:cNvSpPr>
          <p:nvPr/>
        </p:nvSpPr>
        <p:spPr>
          <a:xfrm>
            <a:off x="666750" y="4714875"/>
            <a:ext cx="323850" cy="323850"/>
          </a:xfrm>
          <a:prstGeom prst="ellipse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B88CE2-C556-4B3D-8B1B-A9F42AE1FD3B}"/>
              </a:ext>
            </a:extLst>
          </p:cNvPr>
          <p:cNvSpPr>
            <a:spLocks noGrp="1"/>
          </p:cNvSpPr>
          <p:nvPr/>
        </p:nvSpPr>
        <p:spPr>
          <a:xfrm>
            <a:off x="1171574" y="5676900"/>
            <a:ext cx="10048875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457200" indent="-457200" algn="l">
              <a:lnSpc>
                <a:spcPct val="104000"/>
              </a:lnSpc>
              <a:buNone/>
              <a:def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Azevedo, L., Robles, P., Best, E., &amp; Mallinson, D. J. (2025). Institutional policies on artificial intelligence in higher education: Frameworks and best practices for faculty. </a:t>
            </a:r>
            <a:r>
              <a:rPr sz="1403" b="0" i="1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New Directions for Adult and Continuing Education, 2025</a:t>
            </a:r>
            <a:r>
              <a:rPr sz="1403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(188), 70–78. https://doi.org/10.1002/ace.70013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57C15389-B369-4F19-BB27-A71BD5BFC5EB}"/>
              </a:ext>
            </a:extLst>
          </p:cNvPr>
          <p:cNvSpPr>
            <a:spLocks noGrp="1"/>
          </p:cNvSpPr>
          <p:nvPr/>
        </p:nvSpPr>
        <p:spPr>
          <a:xfrm>
            <a:off x="1171575" y="5495925"/>
            <a:ext cx="1019175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9B9EE80-3349-4C1D-9773-E4B875703455}"/>
              </a:ext>
            </a:extLst>
          </p:cNvPr>
          <p:cNvSpPr>
            <a:spLocks noGrp="1"/>
          </p:cNvSpPr>
          <p:nvPr/>
        </p:nvSpPr>
        <p:spPr>
          <a:xfrm>
            <a:off x="666750" y="5715000"/>
            <a:ext cx="323850" cy="323850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 w="0">
            <a:solidFill>
              <a:srgbClr val="7C8D97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5</a:t>
            </a:r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66FFB585-C2BE-4E34-9383-89FF18AF2BB0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0786AFF-3D01-461A-83DF-8875C726A15A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5EF48A-E12E-4226-8EE5-F13D9171BFC7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FD508D-EFA2-C91A-3527-5854731E3FE9}"/>
              </a:ext>
            </a:extLst>
          </p:cNvPr>
          <p:cNvSpPr txBox="1"/>
          <p:nvPr/>
        </p:nvSpPr>
        <p:spPr>
          <a:xfrm>
            <a:off x="1247775" y="2670005"/>
            <a:ext cx="10115550" cy="528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4000"/>
              </a:lnSpc>
              <a:buNone/>
              <a:def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lang="en-US" sz="1403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Alqahtani, N., &amp; Wafula, Z. (2025). Artificial intelligence integration: Pedagogical strategies and policies at leading universities. </a:t>
            </a:r>
            <a:r>
              <a:rPr lang="en-US" sz="1403" b="0" i="1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Innovative Higher Education, 50</a:t>
            </a:r>
            <a:r>
              <a:rPr lang="en-US" sz="1403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(2), 665–684. https://doi.org/10.1007/s10755-024-09749-x</a:t>
            </a:r>
          </a:p>
        </p:txBody>
      </p:sp>
    </p:spTree>
    <p:extLst>
      <p:ext uri="{BB962C8B-B14F-4D97-AF65-F5344CB8AC3E}">
        <p14:creationId xmlns:p14="http://schemas.microsoft.com/office/powerpoint/2010/main" val="887952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FA4B3DB-B8F3-4EC3-911C-93626838EBFC}"/>
              </a:ext>
            </a:extLst>
          </p:cNvPr>
          <p:cNvSpPr>
            <a:spLocks noGrp="1"/>
          </p:cNvSpPr>
          <p:nvPr/>
        </p:nvSpPr>
        <p:spPr>
          <a:xfrm>
            <a:off x="43815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125A15A-4F49-484B-9957-DEAB778284D5}"/>
              </a:ext>
            </a:extLst>
          </p:cNvPr>
          <p:cNvSpPr>
            <a:spLocks noGrp="1"/>
          </p:cNvSpPr>
          <p:nvPr/>
        </p:nvSpPr>
        <p:spPr>
          <a:xfrm>
            <a:off x="4238625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81C3C8B-169C-47AB-B3F3-45B923F46C3A}"/>
              </a:ext>
            </a:extLst>
          </p:cNvPr>
          <p:cNvSpPr>
            <a:spLocks noGrp="1"/>
          </p:cNvSpPr>
          <p:nvPr/>
        </p:nvSpPr>
        <p:spPr>
          <a:xfrm>
            <a:off x="8039100" y="171450"/>
            <a:ext cx="3714750" cy="76200"/>
          </a:xfrm>
          <a:prstGeom prst="roundRect">
            <a:avLst>
              <a:gd name="adj" fmla="val 37500"/>
            </a:avLst>
          </a:prstGeom>
          <a:solidFill>
            <a:srgbClr val="969FA7"/>
          </a:solidFill>
          <a:ln w="0">
            <a:solidFill>
              <a:srgbClr val="969FA7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86B679A-EA78-4243-8FA2-4A2077F3E8D7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11315700" cy="895350"/>
          </a:xfrm>
          <a:prstGeom prst="roundRect">
            <a:avLst>
              <a:gd name="adj" fmla="val 2128"/>
            </a:avLst>
          </a:prstGeom>
          <a:solidFill>
            <a:srgbClr val="1A3260"/>
          </a:solidFill>
          <a:ln w="0">
            <a:solidFill>
              <a:srgbClr val="1A3260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34BDC0B8-9F87-409E-8781-9BED6C4EBA2A}"/>
              </a:ext>
            </a:extLst>
          </p:cNvPr>
          <p:cNvSpPr>
            <a:spLocks noGrp="1"/>
          </p:cNvSpPr>
          <p:nvPr/>
        </p:nvSpPr>
        <p:spPr>
          <a:xfrm>
            <a:off x="9753600" y="333375"/>
            <a:ext cx="2000250" cy="895350"/>
          </a:xfrm>
          <a:prstGeom prst="parallelogram">
            <a:avLst/>
          </a:prstGeom>
          <a:solidFill>
            <a:srgbClr val="274B7C"/>
          </a:solidFill>
          <a:ln w="0">
            <a:solidFill>
              <a:srgbClr val="274B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C1C234E-1EB1-4EDC-A5D9-CDF9AD2B661D}"/>
              </a:ext>
            </a:extLst>
          </p:cNvPr>
          <p:cNvSpPr>
            <a:spLocks noGrp="1"/>
          </p:cNvSpPr>
          <p:nvPr/>
        </p:nvSpPr>
        <p:spPr>
          <a:xfrm>
            <a:off x="438150" y="1181100"/>
            <a:ext cx="11315700" cy="47625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B12C0A-BFDC-4543-85FF-473AFA2F2D5D}"/>
              </a:ext>
            </a:extLst>
          </p:cNvPr>
          <p:cNvSpPr>
            <a:spLocks noGrp="1"/>
          </p:cNvSpPr>
          <p:nvPr/>
        </p:nvSpPr>
        <p:spPr>
          <a:xfrm>
            <a:off x="438150" y="333375"/>
            <a:ext cx="66675" cy="895350"/>
          </a:xfrm>
          <a:prstGeom prst="rect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88EF51-8AD0-47A2-917C-7EAFA69E9D55}"/>
              </a:ext>
            </a:extLst>
          </p:cNvPr>
          <p:cNvSpPr>
            <a:spLocks noGrp="1"/>
          </p:cNvSpPr>
          <p:nvPr/>
        </p:nvSpPr>
        <p:spPr>
          <a:xfrm>
            <a:off x="9353550" y="400050"/>
            <a:ext cx="2076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def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D9F4FA"/>
                </a:solidFill>
                <a:latin typeface="Gill Sans MT"/>
                <a:ea typeface="Gill Sans MT"/>
                <a:cs typeface="Gill Sans MT"/>
              </a:rPr>
              <a:t>APPENDIX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6FC6221-76C7-4FC6-BE10-D24B80E62AFA}"/>
              </a:ext>
            </a:extLst>
          </p:cNvPr>
          <p:cNvSpPr>
            <a:spLocks noGrp="1"/>
          </p:cNvSpPr>
          <p:nvPr/>
        </p:nvSpPr>
        <p:spPr>
          <a:xfrm>
            <a:off x="666750" y="561975"/>
            <a:ext cx="1076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95000"/>
              </a:lnSpc>
              <a:buNone/>
              <a:def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3780" b="0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Selected References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BF09FD4-02F2-48F6-8477-69498A8BF063}"/>
              </a:ext>
            </a:extLst>
          </p:cNvPr>
          <p:cNvSpPr>
            <a:spLocks noGrp="1"/>
          </p:cNvSpPr>
          <p:nvPr/>
        </p:nvSpPr>
        <p:spPr>
          <a:xfrm>
            <a:off x="666750" y="1524000"/>
            <a:ext cx="419100" cy="41910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6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50C01B2D-4CC6-4319-A876-01A7459AAAF8}"/>
              </a:ext>
            </a:extLst>
          </p:cNvPr>
          <p:cNvSpPr>
            <a:spLocks noGrp="1"/>
          </p:cNvSpPr>
          <p:nvPr/>
        </p:nvSpPr>
        <p:spPr>
          <a:xfrm>
            <a:off x="1200150" y="2257425"/>
            <a:ext cx="1019175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6CAE3A0-5AE2-4B42-B1D8-591A4F338064}"/>
              </a:ext>
            </a:extLst>
          </p:cNvPr>
          <p:cNvSpPr>
            <a:spLocks noGrp="1"/>
          </p:cNvSpPr>
          <p:nvPr/>
        </p:nvSpPr>
        <p:spPr>
          <a:xfrm>
            <a:off x="666750" y="2333625"/>
            <a:ext cx="419100" cy="41910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DB9F37-3887-4F97-A2D2-0CAEB4CA14AD}"/>
              </a:ext>
            </a:extLst>
          </p:cNvPr>
          <p:cNvSpPr>
            <a:spLocks noGrp="1"/>
          </p:cNvSpPr>
          <p:nvPr/>
        </p:nvSpPr>
        <p:spPr>
          <a:xfrm>
            <a:off x="1200150" y="2286000"/>
            <a:ext cx="10048875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Jiang, Y., Xie, L., &amp; Cao, X. (2025). Exploring the effectiveness of institutional policies and regulations for generative AI usage in higher education. </a:t>
            </a:r>
            <a:r>
              <a:rPr sz="1403" b="0" i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Higher Education Quarterly, 79</a:t>
            </a:r>
            <a:r>
              <a: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(4), e70054. https://doi.org/10.1111/hequ.70054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96F7754F-9B93-4A26-8D97-D0B6E4A6CA4C}"/>
              </a:ext>
            </a:extLst>
          </p:cNvPr>
          <p:cNvSpPr>
            <a:spLocks noGrp="1"/>
          </p:cNvSpPr>
          <p:nvPr/>
        </p:nvSpPr>
        <p:spPr>
          <a:xfrm>
            <a:off x="1200150" y="3067050"/>
            <a:ext cx="1019175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E2877AD-542A-4C33-801F-2A3B8AA0CB38}"/>
              </a:ext>
            </a:extLst>
          </p:cNvPr>
          <p:cNvSpPr>
            <a:spLocks noGrp="1"/>
          </p:cNvSpPr>
          <p:nvPr/>
        </p:nvSpPr>
        <p:spPr>
          <a:xfrm>
            <a:off x="666750" y="3143250"/>
            <a:ext cx="419100" cy="419100"/>
          </a:xfrm>
          <a:prstGeom prst="ellipse">
            <a:avLst/>
          </a:prstGeom>
          <a:solidFill>
            <a:srgbClr val="4590B8"/>
          </a:solidFill>
          <a:ln w="0">
            <a:solidFill>
              <a:srgbClr val="4590B8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8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48AEDB-B0D6-4BBE-AF35-0825263355E4}"/>
              </a:ext>
            </a:extLst>
          </p:cNvPr>
          <p:cNvSpPr>
            <a:spLocks noGrp="1"/>
          </p:cNvSpPr>
          <p:nvPr/>
        </p:nvSpPr>
        <p:spPr>
          <a:xfrm>
            <a:off x="1200150" y="3095625"/>
            <a:ext cx="10048875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Government of Japan. (2006). </a:t>
            </a:r>
            <a:r>
              <a:rPr sz="1403" b="0" i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Basic Act on Education (Act No. 120 of December 22, 2006)</a:t>
            </a:r>
            <a:r>
              <a: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, Article 7(2). https://www.mext.go.jp/en/policy/education/lawandplan/title01/detail01/1373798.htm</a:t>
            </a:r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2691A123-EC97-4EDE-9AE2-75489B62B660}"/>
              </a:ext>
            </a:extLst>
          </p:cNvPr>
          <p:cNvSpPr>
            <a:spLocks noGrp="1"/>
          </p:cNvSpPr>
          <p:nvPr/>
        </p:nvSpPr>
        <p:spPr>
          <a:xfrm>
            <a:off x="1200150" y="3876675"/>
            <a:ext cx="1019175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D367FA9-E884-409A-97EC-A637254749F1}"/>
              </a:ext>
            </a:extLst>
          </p:cNvPr>
          <p:cNvSpPr>
            <a:spLocks noGrp="1"/>
          </p:cNvSpPr>
          <p:nvPr/>
        </p:nvSpPr>
        <p:spPr>
          <a:xfrm>
            <a:off x="666750" y="3952875"/>
            <a:ext cx="419100" cy="41910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9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CB37CF-6FAA-43B9-BF4E-09ABC4C818DD}"/>
              </a:ext>
            </a:extLst>
          </p:cNvPr>
          <p:cNvSpPr>
            <a:spLocks noGrp="1"/>
          </p:cNvSpPr>
          <p:nvPr/>
        </p:nvSpPr>
        <p:spPr>
          <a:xfrm>
            <a:off x="1200150" y="3905250"/>
            <a:ext cx="10048875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Ministry of Education, Culture, Sports, Science and Technology. (2023, July 13). </a:t>
            </a:r>
            <a:r>
              <a:rPr sz="1403" b="0" i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Handling of generative AI in teaching and learning at universities and colleges of technology</a:t>
            </a:r>
            <a:r>
              <a: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 [Notice]. https://www.mext.go.jp/b_menu/houdou/2023/mext_01260.html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DED8D01F-BB76-4522-8266-EC02555A62C6}"/>
              </a:ext>
            </a:extLst>
          </p:cNvPr>
          <p:cNvSpPr>
            <a:spLocks noGrp="1"/>
          </p:cNvSpPr>
          <p:nvPr/>
        </p:nvSpPr>
        <p:spPr>
          <a:xfrm>
            <a:off x="1200150" y="4686300"/>
            <a:ext cx="1019175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845E6C5-572F-440B-BC43-F0D04157AF6B}"/>
              </a:ext>
            </a:extLst>
          </p:cNvPr>
          <p:cNvSpPr>
            <a:spLocks noGrp="1"/>
          </p:cNvSpPr>
          <p:nvPr/>
        </p:nvSpPr>
        <p:spPr>
          <a:xfrm>
            <a:off x="666750" y="4762500"/>
            <a:ext cx="419100" cy="41910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buNone/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10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6E2F519-7FFF-4476-9792-6691A0D60D4A}"/>
              </a:ext>
            </a:extLst>
          </p:cNvPr>
          <p:cNvSpPr>
            <a:spLocks noGrp="1"/>
          </p:cNvSpPr>
          <p:nvPr/>
        </p:nvSpPr>
        <p:spPr>
          <a:xfrm>
            <a:off x="1200150" y="4714875"/>
            <a:ext cx="10048875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Cabinet Office, Government of Japan. (2025, October 3). </a:t>
            </a:r>
            <a:r>
              <a:rPr sz="1403" b="0" i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AI Act fully enforced: Toward the next phase</a:t>
            </a:r>
            <a:r>
              <a: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. https://www.cao.go.jp/press/new_wave/20251003.html</a:t>
            </a:r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244FD9EE-0F4A-4DA7-B836-B0B6640F48DA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855F4B-E7A0-4FB6-AA4B-046B8A042638}"/>
              </a:ext>
            </a:extLst>
          </p:cNvPr>
          <p:cNvSpPr>
            <a:spLocks noGrp="1"/>
          </p:cNvSpPr>
          <p:nvPr/>
        </p:nvSpPr>
        <p:spPr>
          <a:xfrm>
            <a:off x="609600" y="6486525"/>
            <a:ext cx="4095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  <a:def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0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JACET 65 • Osaka • Aug 27, 2026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82AD2A-B1F8-4390-BE2C-27874B6063E8}"/>
              </a:ext>
            </a:extLst>
          </p:cNvPr>
          <p:cNvSpPr>
            <a:spLocks noGrp="1"/>
          </p:cNvSpPr>
          <p:nvPr/>
        </p:nvSpPr>
        <p:spPr>
          <a:xfrm>
            <a:off x="11010900" y="6486525"/>
            <a:ext cx="57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5000"/>
              </a:lnSpc>
              <a:buNone/>
              <a:def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969FA7"/>
                </a:solidFill>
                <a:latin typeface="Gill Sans MT"/>
                <a:ea typeface="Gill Sans MT"/>
                <a:cs typeface="Gill Sans MT"/>
              </a:rPr>
              <a:t>21</a:t>
            </a:r>
          </a:p>
        </p:txBody>
      </p:sp>
      <p:sp>
        <p:nvSpPr>
          <p:cNvPr id="28" name="Reference separator 10–11">
            <a:extLst>
              <a:ext uri="{FF2B5EF4-FFF2-40B4-BE49-F238E27FC236}">
                <a16:creationId xmlns:a16="http://schemas.microsoft.com/office/drawing/2014/main" id="{D8A76372-08E9-41A2-A330-F297A1BF7559}"/>
              </a:ext>
            </a:extLst>
          </p:cNvPr>
          <p:cNvSpPr>
            <a:spLocks noGrp="1"/>
          </p:cNvSpPr>
          <p:nvPr/>
        </p:nvSpPr>
        <p:spPr>
          <a:xfrm>
            <a:off x="1200150" y="5495925"/>
            <a:ext cx="10191750" cy="0"/>
          </a:xfrm>
          <a:prstGeom prst="line">
            <a:avLst/>
          </a:prstGeom>
          <a:noFill/>
          <a:ln w="9525">
            <a:solidFill>
              <a:srgbClr val="CA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Reference number 11">
            <a:extLst>
              <a:ext uri="{FF2B5EF4-FFF2-40B4-BE49-F238E27FC236}">
                <a16:creationId xmlns:a16="http://schemas.microsoft.com/office/drawing/2014/main" id="{3BD0A6DE-B7F6-4810-BDFB-49AEB8621A1C}"/>
              </a:ext>
            </a:extLst>
          </p:cNvPr>
          <p:cNvSpPr>
            <a:spLocks noGrp="1"/>
          </p:cNvSpPr>
          <p:nvPr/>
        </p:nvSpPr>
        <p:spPr>
          <a:xfrm>
            <a:off x="666750" y="5572125"/>
            <a:ext cx="419100" cy="419100"/>
          </a:xfrm>
          <a:prstGeom prst="ellipse">
            <a:avLst/>
          </a:prstGeom>
          <a:solidFill>
            <a:srgbClr val="279AB3"/>
          </a:solidFill>
          <a:ln w="0">
            <a:solidFill>
              <a:srgbClr val="279AB3"/>
            </a:solidFill>
            <a:prstDash val="solid"/>
          </a:ln>
        </p:spPr>
        <p:txBody>
          <a:bodyPr lIns="19050" tIns="19050" rIns="19050" bIns="19050" anchor="ctr">
            <a:no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defRPr>
            </a:pPr>
            <a:r>
              <a:rPr sz="1400" b="1">
                <a:solidFill>
                  <a:srgbClr val="FFFFFF"/>
                </a:solidFill>
                <a:latin typeface="Gill Sans MT"/>
                <a:ea typeface="Gill Sans MT"/>
                <a:cs typeface="Gill Sans MT"/>
              </a:rPr>
              <a:t>11</a:t>
            </a:r>
          </a:p>
        </p:txBody>
      </p:sp>
      <p:sp>
        <p:nvSpPr>
          <p:cNvPr id="30" name="Reference 11">
            <a:extLst>
              <a:ext uri="{FF2B5EF4-FFF2-40B4-BE49-F238E27FC236}">
                <a16:creationId xmlns:a16="http://schemas.microsoft.com/office/drawing/2014/main" id="{4D8E017B-5FBA-4DCA-AF34-66BE9BCB8738}"/>
              </a:ext>
            </a:extLst>
          </p:cNvPr>
          <p:cNvSpPr>
            <a:spLocks noGrp="1"/>
          </p:cNvSpPr>
          <p:nvPr/>
        </p:nvSpPr>
        <p:spPr>
          <a:xfrm>
            <a:off x="1200150" y="5524500"/>
            <a:ext cx="10048875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4000"/>
              </a:lnSpc>
              <a:buNone/>
              <a:defRPr sz="1403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403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Cabinet Office, Government of Japan. (2026, July 14). </a:t>
            </a:r>
            <a:r>
              <a:rPr sz="1403" i="1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Japan’s second artificial intelligence basic plan: Japan AI transformation; A stronger nation. Greater prosperity</a:t>
            </a:r>
            <a:r>
              <a:rPr sz="1403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 [Provisional translation]. https://www8.cao.go.jp/cstp/ai/ai_plan/aiplan_eng_20260714.pdf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FBE998-0D5B-5527-F81C-8D91BAE1CBE4}"/>
              </a:ext>
            </a:extLst>
          </p:cNvPr>
          <p:cNvSpPr>
            <a:spLocks noGrp="1"/>
          </p:cNvSpPr>
          <p:nvPr/>
        </p:nvSpPr>
        <p:spPr>
          <a:xfrm>
            <a:off x="1200149" y="1500188"/>
            <a:ext cx="10048875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marL="457200" indent="-457200" algn="l">
              <a:lnSpc>
                <a:spcPct val="104000"/>
              </a:lnSpc>
              <a:buNone/>
              <a:defRPr sz="1403" b="0">
                <a:solidFill>
                  <a:srgbClr val="3D3D3D"/>
                </a:solidFill>
                <a:latin typeface="Gill Sans MT"/>
                <a:ea typeface="Gill Sans MT"/>
                <a:cs typeface="Gill Sans MT"/>
              </a:defRPr>
            </a:pPr>
            <a:r>
              <a:rPr sz="1403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Dai, Y., Lai, S., Lim, C. P., &amp; Liu, A. (2025). University policies on generative AI in Asia: Promising practices, gaps, and future directions. </a:t>
            </a:r>
            <a:r>
              <a:rPr sz="1403" b="0" i="1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Journal of Asian Public Policy, 18</a:t>
            </a:r>
            <a:r>
              <a:rPr sz="1403" b="0" dirty="0">
                <a:solidFill>
                  <a:srgbClr val="3D3D3D"/>
                </a:solidFill>
                <a:latin typeface="Gill Sans MT"/>
                <a:ea typeface="Gill Sans MT"/>
                <a:cs typeface="Gill Sans MT"/>
              </a:rPr>
              <a:t>(2), 260–281. https://doi.org/10.1080/17516234.2024.2379070</a:t>
            </a:r>
          </a:p>
        </p:txBody>
      </p:sp>
    </p:spTree>
    <p:extLst>
      <p:ext uri="{BB962C8B-B14F-4D97-AF65-F5344CB8AC3E}">
        <p14:creationId xmlns:p14="http://schemas.microsoft.com/office/powerpoint/2010/main" val="1055959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1835</Words>
  <Application>Microsoft Office PowerPoint</Application>
  <DocSecurity>0</DocSecurity>
  <PresentationFormat>Widescreen</PresentationFormat>
  <Paragraphs>362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Noto Sans JP</vt:lpstr>
      <vt:lpstr>Arial</vt:lpstr>
      <vt:lpstr>Calibri</vt:lpstr>
      <vt:lpstr>Gill Sans MT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Tosh Tachino</dc:creator>
  <cp:lastModifiedBy>Tosh Tachino</cp:lastModifiedBy>
  <cp:revision>2</cp:revision>
  <cp:lastPrinted>2026-08-25T23:30:55Z</cp:lastPrinted>
  <dcterms:created xsi:type="dcterms:W3CDTF">2026-08-25T09:00:49Z</dcterms:created>
  <dcterms:modified xsi:type="dcterms:W3CDTF">2026-08-25T23:31:14Z</dcterms:modified>
</cp:coreProperties>
</file>