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4"/>
  </p:sldMasterIdLst>
  <p:notesMasterIdLst>
    <p:notesMasterId r:id="rId29"/>
  </p:notesMasterIdLst>
  <p:handoutMasterIdLst>
    <p:handoutMasterId r:id="rId30"/>
  </p:handoutMasterIdLst>
  <p:sldIdLst>
    <p:sldId id="256" r:id="rId5"/>
    <p:sldId id="273" r:id="rId6"/>
    <p:sldId id="279" r:id="rId7"/>
    <p:sldId id="280" r:id="rId8"/>
    <p:sldId id="289" r:id="rId9"/>
    <p:sldId id="290" r:id="rId10"/>
    <p:sldId id="291" r:id="rId11"/>
    <p:sldId id="271" r:id="rId12"/>
    <p:sldId id="297" r:id="rId13"/>
    <p:sldId id="276" r:id="rId14"/>
    <p:sldId id="294" r:id="rId15"/>
    <p:sldId id="281" r:id="rId16"/>
    <p:sldId id="282" r:id="rId17"/>
    <p:sldId id="283" r:id="rId18"/>
    <p:sldId id="288" r:id="rId19"/>
    <p:sldId id="284" r:id="rId20"/>
    <p:sldId id="285" r:id="rId21"/>
    <p:sldId id="295" r:id="rId22"/>
    <p:sldId id="292" r:id="rId23"/>
    <p:sldId id="296" r:id="rId24"/>
    <p:sldId id="293" r:id="rId25"/>
    <p:sldId id="287" r:id="rId26"/>
    <p:sldId id="260" r:id="rId27"/>
    <p:sldId id="286" r:id="rId2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58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F81CEA5-62FD-4C83-BDE3-91DFB9827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A1CBFD-6AD0-48C4-B91B-58830F6F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F869721-F543-4A6C-BF9D-65D7CC540427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55D22-46A3-4B8C-AD40-252FE7896C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0DCEF-9071-4B17-801B-37B4465C8E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90168E-626C-4E60-93C0-A00D256094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347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732326A-4C88-4AFB-AA5B-5919D81DFF5B}" type="datetimeFigureOut">
              <a:rPr lang="en-US" smtClean="0"/>
              <a:t>8/26/2025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B3AB32-59DF-41F1-9618-EDFBF5049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805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 minutes left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047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 minute remaining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0791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714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not read!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981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not read!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247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not read!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42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588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15 minutes left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460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13 minutes remaining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125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11 minutes remaining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2903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6 minutes remaining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3AB32-59DF-41F1-9618-EDFBF504962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677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4000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400" cap="none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018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70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52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>
            <a:lvl1pPr algn="ctr">
              <a:defRPr sz="40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98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4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baseline="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29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>
            <a:normAutofit/>
          </a:bodyPr>
          <a:lstStyle>
            <a:lvl1pPr>
              <a:defRPr sz="40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16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57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>
            <a:normAutofit/>
          </a:bodyPr>
          <a:lstStyle>
            <a:lvl1pPr>
              <a:defRPr sz="40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4318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69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29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0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85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mailto:casmith@dpc.agu.ac.jp" TargetMode="External"/><Relationship Id="rId4" Type="http://schemas.openxmlformats.org/officeDocument/2006/relationships/hyperlink" Target="mailto:tosh@toshtachino.com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07/s10755-024-09749-x" TargetMode="External"/><Relationship Id="rId2" Type="http://schemas.openxmlformats.org/officeDocument/2006/relationships/hyperlink" Target="https://doi.org/10.1145/3641555.370514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80/17516234.2024.237907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493D4EDA-58E0-40CC-B3CA-14CDEB349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Digital Connections">
            <a:extLst>
              <a:ext uri="{FF2B5EF4-FFF2-40B4-BE49-F238E27FC236}">
                <a16:creationId xmlns:a16="http://schemas.microsoft.com/office/drawing/2014/main" id="{3840F91C-EDD0-4D4E-A4AB-E6C77856C88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3265" t="9091" r="3502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AA9EB0BC-A85E-4C26-B355-5DFCEF6CC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643E56B-BD42-413D-B17D-7958270F5D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C04F74-9467-4FA5-95DC-8D481A297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73DE1C3-5C37-42E9-A3F0-256F193832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4A2E7EC3-E07C-46CE-9B25-41865A506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732" y="4428067"/>
            <a:ext cx="11260667" cy="1962497"/>
          </a:xfrm>
          <a:prstGeom prst="rect">
            <a:avLst/>
          </a:prstGeom>
          <a:solidFill>
            <a:schemeClr val="accent1">
              <a:alpha val="97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2C5318-1A1E-49D0-B2E2-A4B0FA9E8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4453128"/>
            <a:ext cx="11004257" cy="895244"/>
          </a:xfrm>
        </p:spPr>
        <p:txBody>
          <a:bodyPr>
            <a:no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AI Policies in Japanese Universities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B6CF59-4E5B-494D-A2F7-97ADD01E6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2202" y="5281299"/>
            <a:ext cx="10333749" cy="484822"/>
          </a:xfrm>
        </p:spPr>
        <p:txBody>
          <a:bodyPr>
            <a:noAutofit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</a:rPr>
              <a:t>Background, characteristics, and classroom implications</a:t>
            </a:r>
            <a:endParaRPr lang="en-US" sz="2800" dirty="0">
              <a:solidFill>
                <a:srgbClr val="7CEB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E54BB4-CB80-6AF2-9495-271322AE3AD2}"/>
              </a:ext>
            </a:extLst>
          </p:cNvPr>
          <p:cNvSpPr txBox="1"/>
          <p:nvPr/>
        </p:nvSpPr>
        <p:spPr>
          <a:xfrm>
            <a:off x="1453896" y="5738689"/>
            <a:ext cx="97475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Tosh Tachino (tosh@toshtachino.com) and Cameron Smith (casmith@dpc.agu.ac.jp)</a:t>
            </a:r>
          </a:p>
          <a:p>
            <a:r>
              <a:rPr lang="en-US" sz="2000" dirty="0">
                <a:solidFill>
                  <a:schemeClr val="bg1"/>
                </a:solidFill>
              </a:rPr>
              <a:t>Presentation Materials are available at: https://toshtachino.com/jaltcall2025/</a:t>
            </a:r>
          </a:p>
        </p:txBody>
      </p:sp>
      <p:pic>
        <p:nvPicPr>
          <p:cNvPr id="5" name="Picture 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287B84A6-0C82-81DF-D55B-EFD41AA178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87967" y="580964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700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00ECB-3D19-7220-4EAD-535F899B81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1E061D5-5678-42C9-0265-E93EA08FD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Sentiment Analysis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65762560-A9CA-5C23-9F75-E57AB87C8A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824417"/>
              </p:ext>
            </p:extLst>
          </p:nvPr>
        </p:nvGraphicFramePr>
        <p:xfrm>
          <a:off x="450089" y="3510140"/>
          <a:ext cx="1134567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810">
                  <a:extLst>
                    <a:ext uri="{9D8B030D-6E8A-4147-A177-3AD203B41FA5}">
                      <a16:colId xmlns:a16="http://schemas.microsoft.com/office/drawing/2014/main" val="2569663048"/>
                    </a:ext>
                  </a:extLst>
                </a:gridCol>
                <a:gridCol w="1620810">
                  <a:extLst>
                    <a:ext uri="{9D8B030D-6E8A-4147-A177-3AD203B41FA5}">
                      <a16:colId xmlns:a16="http://schemas.microsoft.com/office/drawing/2014/main" val="2443538531"/>
                    </a:ext>
                  </a:extLst>
                </a:gridCol>
                <a:gridCol w="1620810">
                  <a:extLst>
                    <a:ext uri="{9D8B030D-6E8A-4147-A177-3AD203B41FA5}">
                      <a16:colId xmlns:a16="http://schemas.microsoft.com/office/drawing/2014/main" val="2496391783"/>
                    </a:ext>
                  </a:extLst>
                </a:gridCol>
                <a:gridCol w="1620810">
                  <a:extLst>
                    <a:ext uri="{9D8B030D-6E8A-4147-A177-3AD203B41FA5}">
                      <a16:colId xmlns:a16="http://schemas.microsoft.com/office/drawing/2014/main" val="150754765"/>
                    </a:ext>
                  </a:extLst>
                </a:gridCol>
                <a:gridCol w="1620810">
                  <a:extLst>
                    <a:ext uri="{9D8B030D-6E8A-4147-A177-3AD203B41FA5}">
                      <a16:colId xmlns:a16="http://schemas.microsoft.com/office/drawing/2014/main" val="166346076"/>
                    </a:ext>
                  </a:extLst>
                </a:gridCol>
                <a:gridCol w="1620810">
                  <a:extLst>
                    <a:ext uri="{9D8B030D-6E8A-4147-A177-3AD203B41FA5}">
                      <a16:colId xmlns:a16="http://schemas.microsoft.com/office/drawing/2014/main" val="1404795693"/>
                    </a:ext>
                  </a:extLst>
                </a:gridCol>
                <a:gridCol w="1620810">
                  <a:extLst>
                    <a:ext uri="{9D8B030D-6E8A-4147-A177-3AD203B41FA5}">
                      <a16:colId xmlns:a16="http://schemas.microsoft.com/office/drawing/2014/main" val="38614392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Tokens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Density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15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0.391254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39.14467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16.04569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55.19036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790.033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0.069889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343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15423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6322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21745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311273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307573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DF9A5DA-5741-1488-0BDE-D7793E23CC7E}"/>
              </a:ext>
            </a:extLst>
          </p:cNvPr>
          <p:cNvSpPr txBox="1"/>
          <p:nvPr/>
        </p:nvSpPr>
        <p:spPr>
          <a:xfrm>
            <a:off x="486664" y="5001592"/>
            <a:ext cx="113456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Overall positive: + 0.39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Score range: from -0.33 (negative) to 1 (positive)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Match density range: 0.011628 (less opinionated) to 0.146789 (more opinionated)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189709D-3D02-B3E0-1060-76BBA738B1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801118"/>
              </p:ext>
            </p:extLst>
          </p:nvPr>
        </p:nvGraphicFramePr>
        <p:xfrm>
          <a:off x="486664" y="2094888"/>
          <a:ext cx="11272521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7507">
                  <a:extLst>
                    <a:ext uri="{9D8B030D-6E8A-4147-A177-3AD203B41FA5}">
                      <a16:colId xmlns:a16="http://schemas.microsoft.com/office/drawing/2014/main" val="2047397027"/>
                    </a:ext>
                  </a:extLst>
                </a:gridCol>
                <a:gridCol w="3757507">
                  <a:extLst>
                    <a:ext uri="{9D8B030D-6E8A-4147-A177-3AD203B41FA5}">
                      <a16:colId xmlns:a16="http://schemas.microsoft.com/office/drawing/2014/main" val="742427278"/>
                    </a:ext>
                  </a:extLst>
                </a:gridCol>
                <a:gridCol w="3757507">
                  <a:extLst>
                    <a:ext uri="{9D8B030D-6E8A-4147-A177-3AD203B41FA5}">
                      <a16:colId xmlns:a16="http://schemas.microsoft.com/office/drawing/2014/main" val="25419822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055243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negative--------------------------------neutral--------------------------------positive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264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945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EFD53-D3C6-3C3A-767A-AF1358563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0C8F4FC-524B-5285-E9F4-3CF11FCCC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Correlations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2E3080B9-0AAC-FE11-E3C2-FC15776EEE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264910"/>
              </p:ext>
            </p:extLst>
          </p:nvPr>
        </p:nvGraphicFramePr>
        <p:xfrm>
          <a:off x="581025" y="2181225"/>
          <a:ext cx="11150725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0145">
                  <a:extLst>
                    <a:ext uri="{9D8B030D-6E8A-4147-A177-3AD203B41FA5}">
                      <a16:colId xmlns:a16="http://schemas.microsoft.com/office/drawing/2014/main" val="4241433869"/>
                    </a:ext>
                  </a:extLst>
                </a:gridCol>
                <a:gridCol w="2230145">
                  <a:extLst>
                    <a:ext uri="{9D8B030D-6E8A-4147-A177-3AD203B41FA5}">
                      <a16:colId xmlns:a16="http://schemas.microsoft.com/office/drawing/2014/main" val="1149187962"/>
                    </a:ext>
                  </a:extLst>
                </a:gridCol>
                <a:gridCol w="2230145">
                  <a:extLst>
                    <a:ext uri="{9D8B030D-6E8A-4147-A177-3AD203B41FA5}">
                      <a16:colId xmlns:a16="http://schemas.microsoft.com/office/drawing/2014/main" val="4116039133"/>
                    </a:ext>
                  </a:extLst>
                </a:gridCol>
                <a:gridCol w="2230145">
                  <a:extLst>
                    <a:ext uri="{9D8B030D-6E8A-4147-A177-3AD203B41FA5}">
                      <a16:colId xmlns:a16="http://schemas.microsoft.com/office/drawing/2014/main" val="3203533187"/>
                    </a:ext>
                  </a:extLst>
                </a:gridCol>
                <a:gridCol w="2230145">
                  <a:extLst>
                    <a:ext uri="{9D8B030D-6E8A-4147-A177-3AD203B41FA5}">
                      <a16:colId xmlns:a16="http://schemas.microsoft.com/office/drawing/2014/main" val="3294314258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en-US" sz="2400" dirty="0"/>
                        <a:t>Sentiment x Length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136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n = 394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 = 0.099538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 = 1.980595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/>
                        <a:t>df</a:t>
                      </a:r>
                      <a:r>
                        <a:rPr lang="en-US" sz="2000" dirty="0"/>
                        <a:t> = 392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 = 0.048335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167917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/>
                        <a:t>The small </a:t>
                      </a:r>
                      <a:r>
                        <a:rPr lang="en-US" sz="2400" dirty="0"/>
                        <a:t>r makes a weak relationship, even though technically significant.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503194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Sentiment x University Type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771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Private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F = 1.72</a:t>
                      </a:r>
                    </a:p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p = 0.180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04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286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909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Mean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0.338027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0.381729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0.400963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905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0.237988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0.208017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0.201164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910467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/>
                        <a:t>The difference is not statistically significant.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29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7091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4EC5F-6536-CA7B-CB56-938E15D80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131ACE-6F79-A7DC-249A-537D2493C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Categories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E7C782F-2B7F-057E-6AE8-680061852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81080"/>
            <a:ext cx="11029615" cy="3678303"/>
          </a:xfrm>
        </p:spPr>
        <p:txBody>
          <a:bodyPr/>
          <a:lstStyle/>
          <a:p>
            <a:r>
              <a:rPr lang="en-US" dirty="0"/>
              <a:t>Ethics</a:t>
            </a:r>
          </a:p>
          <a:p>
            <a:r>
              <a:rPr lang="en-US" dirty="0"/>
              <a:t>Humanity</a:t>
            </a:r>
          </a:p>
          <a:p>
            <a:r>
              <a:rPr lang="en-US" dirty="0"/>
              <a:t>Information</a:t>
            </a:r>
          </a:p>
          <a:p>
            <a:r>
              <a:rPr lang="en-US" dirty="0"/>
              <a:t>Thinking</a:t>
            </a:r>
          </a:p>
        </p:txBody>
      </p:sp>
    </p:spTree>
    <p:extLst>
      <p:ext uri="{BB962C8B-B14F-4D97-AF65-F5344CB8AC3E}">
        <p14:creationId xmlns:p14="http://schemas.microsoft.com/office/powerpoint/2010/main" val="2464077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43179-98AD-EC10-6B06-3C6C0CFE2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1904F14-04E2-310B-194D-5A4DD8B6F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Values: Ethics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055CFFD-D744-EC73-3448-F7259F66D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81080"/>
            <a:ext cx="11029615" cy="3678303"/>
          </a:xfrm>
        </p:spPr>
        <p:txBody>
          <a:bodyPr>
            <a:normAutofit/>
          </a:bodyPr>
          <a:lstStyle/>
          <a:p>
            <a:r>
              <a:rPr lang="en-US" dirty="0"/>
              <a:t>Appropriateness (Particularly vague and undefined)</a:t>
            </a:r>
          </a:p>
          <a:p>
            <a:r>
              <a:rPr lang="en-US" dirty="0"/>
              <a:t>Fairness</a:t>
            </a:r>
          </a:p>
          <a:p>
            <a:r>
              <a:rPr lang="en-US" dirty="0"/>
              <a:t>Personal Morality (Undefined)</a:t>
            </a:r>
          </a:p>
        </p:txBody>
      </p:sp>
    </p:spTree>
    <p:extLst>
      <p:ext uri="{BB962C8B-B14F-4D97-AF65-F5344CB8AC3E}">
        <p14:creationId xmlns:p14="http://schemas.microsoft.com/office/powerpoint/2010/main" val="2180900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E5D45-73A4-27EA-949D-153F988D6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604ACF-E946-E782-8C5C-16CEEFF9A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Values: Humanity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8A910D2-1836-319A-DE5B-467EF1D2AA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81080"/>
            <a:ext cx="11029615" cy="387476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Accountability (Human/User accountability)</a:t>
            </a:r>
          </a:p>
          <a:p>
            <a:r>
              <a:rPr lang="en-US" dirty="0"/>
              <a:t>Control (Human control/agency, AI as a tool)</a:t>
            </a:r>
          </a:p>
          <a:p>
            <a:r>
              <a:rPr lang="en-US" dirty="0"/>
              <a:t>Instructor discretion</a:t>
            </a:r>
          </a:p>
          <a:p>
            <a:r>
              <a:rPr lang="en-US" dirty="0"/>
              <a:t>Society (for building a better society or combating social problems)</a:t>
            </a:r>
          </a:p>
          <a:p>
            <a:r>
              <a:rPr lang="en-US" dirty="0"/>
              <a:t>Human well-being</a:t>
            </a:r>
          </a:p>
        </p:txBody>
      </p:sp>
    </p:spTree>
    <p:extLst>
      <p:ext uri="{BB962C8B-B14F-4D97-AF65-F5344CB8AC3E}">
        <p14:creationId xmlns:p14="http://schemas.microsoft.com/office/powerpoint/2010/main" val="2415794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7F81F-ED7C-9C38-9319-D855B68F3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BB9E90-565C-DD8F-919C-8682B460E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Discretion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BFA2D7-704C-3E88-07E8-20F5EC85EA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81080"/>
            <a:ext cx="11029615" cy="4256880"/>
          </a:xfrm>
        </p:spPr>
        <p:txBody>
          <a:bodyPr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ja-JP" dirty="0"/>
              <a:t>N-Gram Analysis</a:t>
            </a:r>
          </a:p>
          <a:p>
            <a:r>
              <a:rPr lang="ja-JP" altLang="en-US" dirty="0"/>
              <a:t>担当 教員 の 指示 に 従う て 下さる </a:t>
            </a:r>
            <a:r>
              <a:rPr lang="en-US" altLang="ja-JP" dirty="0"/>
              <a:t>(One of two 8-grams with 50+ frequency and range)</a:t>
            </a:r>
          </a:p>
          <a:p>
            <a:r>
              <a:rPr lang="en-US" dirty="0"/>
              <a:t>#1 in in 7-gram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MEXT Interview</a:t>
            </a:r>
          </a:p>
          <a:p>
            <a:r>
              <a:rPr lang="en-US" dirty="0"/>
              <a:t>Each university has an authority and an obligation to create its own curriculum policy.</a:t>
            </a:r>
          </a:p>
          <a:p>
            <a:r>
              <a:rPr lang="en-US" dirty="0"/>
              <a:t>MEXT does not claim to know any better than classroom teachers.</a:t>
            </a:r>
          </a:p>
        </p:txBody>
      </p:sp>
    </p:spTree>
    <p:extLst>
      <p:ext uri="{BB962C8B-B14F-4D97-AF65-F5344CB8AC3E}">
        <p14:creationId xmlns:p14="http://schemas.microsoft.com/office/powerpoint/2010/main" val="4272072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07D25-75ED-36FC-D8ED-8CA515DB8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14679D-57C9-6FC4-CC5F-D1AA874F6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Values: Information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6552A76-EB8D-A8D6-C385-80D0E1AAF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81080"/>
            <a:ext cx="11029615" cy="387476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Accuracy (often paired with “Verification”)</a:t>
            </a:r>
          </a:p>
          <a:p>
            <a:r>
              <a:rPr lang="en-US" dirty="0"/>
              <a:t>Confidentiality (of institutional and other privileged info)</a:t>
            </a:r>
          </a:p>
          <a:p>
            <a:r>
              <a:rPr lang="en-US" dirty="0"/>
              <a:t>Copyright</a:t>
            </a:r>
          </a:p>
          <a:p>
            <a:r>
              <a:rPr lang="en-US" dirty="0"/>
              <a:t>Plagiarism (implying the value of academic integrity)</a:t>
            </a:r>
          </a:p>
          <a:p>
            <a:r>
              <a:rPr lang="en-US" dirty="0"/>
              <a:t>Privacy (of personal information)</a:t>
            </a:r>
          </a:p>
          <a:p>
            <a:r>
              <a:rPr lang="en-US" dirty="0"/>
              <a:t>Research data, protection of</a:t>
            </a:r>
          </a:p>
          <a:p>
            <a:pPr lvl="1"/>
            <a:r>
              <a:rPr lang="en-US" dirty="0"/>
              <a:t>“Confidentiality,” “Plagiarism,” and “Research” are often grouped together</a:t>
            </a:r>
          </a:p>
        </p:txBody>
      </p:sp>
    </p:spTree>
    <p:extLst>
      <p:ext uri="{BB962C8B-B14F-4D97-AF65-F5344CB8AC3E}">
        <p14:creationId xmlns:p14="http://schemas.microsoft.com/office/powerpoint/2010/main" val="97918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C6EAF-D4FE-C163-90D2-A80C6E890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FBCE63-3F46-026C-36E5-81FA73968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Values: Thinking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00BC0BA-8905-1595-3055-B515D6314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81080"/>
            <a:ext cx="11029615" cy="387476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Critical thinking (actively questioning AI outputs)</a:t>
            </a:r>
          </a:p>
          <a:p>
            <a:r>
              <a:rPr lang="en-US" dirty="0"/>
              <a:t>Independent thinking (one’s own thinking)</a:t>
            </a:r>
          </a:p>
          <a:p>
            <a:r>
              <a:rPr lang="en-US" dirty="0"/>
              <a:t>Originality (unique)</a:t>
            </a:r>
          </a:p>
          <a:p>
            <a:pPr lvl="1"/>
            <a:r>
              <a:rPr lang="en-US" dirty="0"/>
              <a:t>These three categories are often conflated</a:t>
            </a:r>
          </a:p>
          <a:p>
            <a:r>
              <a:rPr lang="en-US" dirty="0"/>
              <a:t>AI literacy</a:t>
            </a:r>
          </a:p>
          <a:p>
            <a:r>
              <a:rPr lang="en-US" dirty="0"/>
              <a:t>Learning</a:t>
            </a:r>
          </a:p>
          <a:p>
            <a:r>
              <a:rPr lang="en-US" dirty="0"/>
              <a:t>Verification (often paired with “Accuracy”)</a:t>
            </a:r>
          </a:p>
        </p:txBody>
      </p:sp>
    </p:spTree>
    <p:extLst>
      <p:ext uri="{BB962C8B-B14F-4D97-AF65-F5344CB8AC3E}">
        <p14:creationId xmlns:p14="http://schemas.microsoft.com/office/powerpoint/2010/main" val="395581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FA5E0-A030-BD0D-F82D-94FFE7038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7C3A07-8620-5B9D-94D1-D18A8FD15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Advice &amp; Action: View from the Ministry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24210A6-AAB0-13C3-FB28-8FF509CC7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81080"/>
            <a:ext cx="11029615" cy="3874764"/>
          </a:xfrm>
        </p:spPr>
        <p:txBody>
          <a:bodyPr>
            <a:normAutofit/>
          </a:bodyPr>
          <a:lstStyle/>
          <a:p>
            <a:r>
              <a:rPr lang="en-US" dirty="0"/>
              <a:t>Galapagos approach? Other countries not being used as a model</a:t>
            </a:r>
          </a:p>
          <a:p>
            <a:r>
              <a:rPr lang="en-US" dirty="0"/>
              <a:t>Information sharing structures already in place</a:t>
            </a:r>
          </a:p>
          <a:p>
            <a:r>
              <a:rPr lang="en-US" dirty="0"/>
              <a:t>Encouragement, not direction</a:t>
            </a:r>
          </a:p>
          <a:p>
            <a:r>
              <a:rPr lang="en-US" dirty="0"/>
              <a:t>Broader concern for science and humanities</a:t>
            </a:r>
          </a:p>
        </p:txBody>
      </p:sp>
    </p:spTree>
    <p:extLst>
      <p:ext uri="{BB962C8B-B14F-4D97-AF65-F5344CB8AC3E}">
        <p14:creationId xmlns:p14="http://schemas.microsoft.com/office/powerpoint/2010/main" val="982417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D7320-ADC8-65CB-0350-92F3CE269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589742-F15E-E49E-3410-BEB60C500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Advice &amp; Action: View from the Ministry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82017E-13D4-89D4-4E75-F41007054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81080"/>
            <a:ext cx="11029615" cy="387476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University level: rejection of one-size fits all approaches</a:t>
            </a:r>
          </a:p>
          <a:p>
            <a:pPr lvl="1"/>
            <a:r>
              <a:rPr lang="en-US" dirty="0"/>
              <a:t>Institutional independence</a:t>
            </a:r>
          </a:p>
          <a:p>
            <a:pPr lvl="1"/>
            <a:r>
              <a:rPr lang="en-US" dirty="0"/>
              <a:t>Subject specificity</a:t>
            </a:r>
          </a:p>
          <a:p>
            <a:pPr lvl="1"/>
            <a:r>
              <a:rPr lang="en-US" dirty="0"/>
              <a:t>Academic independence</a:t>
            </a:r>
          </a:p>
          <a:p>
            <a:r>
              <a:rPr lang="en-US" dirty="0"/>
              <a:t>Secondary education: more direct encouragement</a:t>
            </a:r>
          </a:p>
          <a:p>
            <a:pPr lvl="1"/>
            <a:r>
              <a:rPr lang="en-US" dirty="0"/>
              <a:t>Promote mathematics, science and AI</a:t>
            </a:r>
          </a:p>
          <a:p>
            <a:pPr lvl="1"/>
            <a:r>
              <a:rPr lang="en-US" dirty="0"/>
              <a:t>Source of growth in a declining population</a:t>
            </a:r>
          </a:p>
        </p:txBody>
      </p:sp>
    </p:spTree>
    <p:extLst>
      <p:ext uri="{BB962C8B-B14F-4D97-AF65-F5344CB8AC3E}">
        <p14:creationId xmlns:p14="http://schemas.microsoft.com/office/powerpoint/2010/main" val="301415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B1605-F709-B2C5-00B1-EBF1F7363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EE70BF-1D30-00EC-2021-02ACE5A16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A59AA-AC67-D082-28C3-B829D561D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34832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Background &amp; Context</a:t>
            </a:r>
          </a:p>
          <a:p>
            <a:r>
              <a:rPr lang="en-US" dirty="0"/>
              <a:t>Method</a:t>
            </a:r>
          </a:p>
          <a:p>
            <a:r>
              <a:rPr lang="en-US" dirty="0"/>
              <a:t>Results</a:t>
            </a:r>
          </a:p>
          <a:p>
            <a:pPr lvl="1"/>
            <a:r>
              <a:rPr lang="en-US" dirty="0"/>
              <a:t>Overall Characteristics</a:t>
            </a:r>
          </a:p>
          <a:p>
            <a:pPr lvl="1"/>
            <a:r>
              <a:rPr lang="en-US" dirty="0"/>
              <a:t>Sentiment Analysis</a:t>
            </a:r>
          </a:p>
          <a:p>
            <a:pPr lvl="1"/>
            <a:r>
              <a:rPr lang="en-US" dirty="0"/>
              <a:t>Values</a:t>
            </a:r>
          </a:p>
          <a:p>
            <a:pPr lvl="1"/>
            <a:r>
              <a:rPr lang="en-US" dirty="0"/>
              <a:t>Advice and Actions</a:t>
            </a:r>
          </a:p>
          <a:p>
            <a:r>
              <a:rPr lang="en-US" dirty="0"/>
              <a:t>Relevance to Our Profession</a:t>
            </a:r>
          </a:p>
        </p:txBody>
      </p:sp>
    </p:spTree>
    <p:extLst>
      <p:ext uri="{BB962C8B-B14F-4D97-AF65-F5344CB8AC3E}">
        <p14:creationId xmlns:p14="http://schemas.microsoft.com/office/powerpoint/2010/main" val="3525603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75E052-E4DB-4C07-AA75-240304A8D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27DBC0-EAA8-74ED-76DE-755F5461A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Advice &amp; Action: University Policies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2DE9178-3E2C-F683-3F3A-795299EC8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81080"/>
            <a:ext cx="11029615" cy="387476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General ban on C&amp;P of LLM output</a:t>
            </a:r>
          </a:p>
          <a:p>
            <a:r>
              <a:rPr lang="en-US" dirty="0"/>
              <a:t>Emphasis on output evaluation</a:t>
            </a:r>
          </a:p>
          <a:p>
            <a:pPr lvl="1"/>
            <a:r>
              <a:rPr lang="en-US" dirty="0"/>
              <a:t>Strong awareness of hallucination</a:t>
            </a:r>
          </a:p>
          <a:p>
            <a:pPr lvl="1"/>
            <a:r>
              <a:rPr lang="en-US" dirty="0"/>
              <a:t>Strong awareness of copyright issues</a:t>
            </a:r>
          </a:p>
          <a:p>
            <a:pPr lvl="1"/>
            <a:r>
              <a:rPr lang="en-US" dirty="0"/>
              <a:t>Some awareness of quality problems</a:t>
            </a:r>
          </a:p>
          <a:p>
            <a:r>
              <a:rPr lang="en-US" dirty="0"/>
              <a:t>Threat to critical thinking and creativity</a:t>
            </a:r>
          </a:p>
          <a:p>
            <a:pPr lvl="1"/>
            <a:r>
              <a:rPr lang="en-US" dirty="0"/>
              <a:t>Appeals to integrity and educational values, little concrete advice</a:t>
            </a:r>
          </a:p>
        </p:txBody>
      </p:sp>
    </p:spTree>
    <p:extLst>
      <p:ext uri="{BB962C8B-B14F-4D97-AF65-F5344CB8AC3E}">
        <p14:creationId xmlns:p14="http://schemas.microsoft.com/office/powerpoint/2010/main" val="146988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D1329-10F6-DE31-4454-0EB73F8A9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B70A26-3E3B-04CC-67FB-27A745CA5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Advice &amp; Action: University policies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10D37C8-7B99-0BC7-398E-D89AA6E1A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81080"/>
            <a:ext cx="11029615" cy="387476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Delegation to individual teachers</a:t>
            </a:r>
          </a:p>
          <a:p>
            <a:r>
              <a:rPr lang="en-US" dirty="0"/>
              <a:t>Range of responses in how to exploit</a:t>
            </a:r>
          </a:p>
          <a:p>
            <a:pPr lvl="1"/>
            <a:r>
              <a:rPr lang="en-US" dirty="0"/>
              <a:t>Dialoguing</a:t>
            </a:r>
          </a:p>
          <a:p>
            <a:pPr lvl="1"/>
            <a:r>
              <a:rPr lang="en-US" dirty="0"/>
              <a:t>Brainstorming</a:t>
            </a:r>
          </a:p>
          <a:p>
            <a:pPr lvl="1"/>
            <a:r>
              <a:rPr lang="en-US" dirty="0"/>
              <a:t>Proofing</a:t>
            </a:r>
          </a:p>
          <a:p>
            <a:pPr lvl="1"/>
            <a:r>
              <a:rPr lang="en-US" dirty="0"/>
              <a:t>Programming*</a:t>
            </a:r>
          </a:p>
          <a:p>
            <a:r>
              <a:rPr lang="en-US" dirty="0"/>
              <a:t>Assessment integrity</a:t>
            </a:r>
          </a:p>
          <a:p>
            <a:pPr lvl="1"/>
            <a:r>
              <a:rPr lang="en-US" dirty="0"/>
              <a:t>Oral examinations, ban on use in final exams</a:t>
            </a:r>
          </a:p>
        </p:txBody>
      </p:sp>
    </p:spTree>
    <p:extLst>
      <p:ext uri="{BB962C8B-B14F-4D97-AF65-F5344CB8AC3E}">
        <p14:creationId xmlns:p14="http://schemas.microsoft.com/office/powerpoint/2010/main" val="3191378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7E699-FA7E-05DF-C6DC-A9D496031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6E1EFF-FE83-A5F8-1503-960F30640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Relevance for Our Profession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EF0A7C5-A2DA-112E-FC13-B236702F3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81080"/>
            <a:ext cx="11029615" cy="3874764"/>
          </a:xfrm>
        </p:spPr>
        <p:txBody>
          <a:bodyPr anchor="t">
            <a:normAutofit fontScale="70000" lnSpcReduction="20000"/>
          </a:bodyPr>
          <a:lstStyle/>
          <a:p>
            <a:r>
              <a:rPr lang="en-US" dirty="0"/>
              <a:t>Universities view AI as positive but acknowledge a threat to the development of critical thinking skills.</a:t>
            </a:r>
          </a:p>
          <a:p>
            <a:r>
              <a:rPr lang="en-US" i="1" dirty="0"/>
              <a:t>Responsibility</a:t>
            </a:r>
            <a:r>
              <a:rPr lang="en-US" dirty="0"/>
              <a:t> and </a:t>
            </a:r>
            <a:r>
              <a:rPr lang="en-US" i="1" dirty="0"/>
              <a:t>authority </a:t>
            </a:r>
            <a:r>
              <a:rPr lang="en-US" dirty="0"/>
              <a:t>for integrating AI in education is on frontline teachers </a:t>
            </a:r>
          </a:p>
          <a:p>
            <a:r>
              <a:rPr lang="en-US" dirty="0"/>
              <a:t>Institutions are appealing to students’ sense of ethics – how do we support that?</a:t>
            </a:r>
          </a:p>
          <a:p>
            <a:r>
              <a:rPr lang="en-US" dirty="0"/>
              <a:t>Assessment integrity is a big concern.</a:t>
            </a:r>
          </a:p>
          <a:p>
            <a:r>
              <a:rPr lang="en-US" dirty="0"/>
              <a:t>Technology is changing fast.</a:t>
            </a:r>
          </a:p>
          <a:p>
            <a:pPr lvl="1"/>
            <a:r>
              <a:rPr lang="en-US" dirty="0"/>
              <a:t>Institutions offer limited training support for teaching staff regarding AI</a:t>
            </a:r>
          </a:p>
          <a:p>
            <a:pPr lvl="1"/>
            <a:r>
              <a:rPr lang="en-US" dirty="0"/>
              <a:t>Teachers need to build active sharing networks within their specialization (SLA)</a:t>
            </a:r>
          </a:p>
          <a:p>
            <a:pPr lvl="1"/>
            <a:r>
              <a:rPr lang="en-US" dirty="0"/>
              <a:t>Expect evolving policies.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523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79F11E2-8BA5-4C5C-AE7C-361E5EA011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00E1DA-EC7C-40FC-95E3-11FDCD2E4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723899"/>
            <a:ext cx="3703320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A421166-2996-41A7-B094-AE5316F34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534" y="453643"/>
            <a:ext cx="11298933" cy="98554"/>
            <a:chOff x="446534" y="453643"/>
            <a:chExt cx="11298933" cy="98554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DBB1B92-A3EB-43E4-8FAB-D20E8ED14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6534" y="457200"/>
              <a:ext cx="3703320" cy="9499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F3972F4-FE7E-48EA-AAD8-9BE5750A66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42147" y="453643"/>
              <a:ext cx="3703320" cy="9855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21614E5-870B-4D5E-A43B-8FF7E53234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41830" y="457200"/>
              <a:ext cx="3703320" cy="91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F87E73C-2B1A-4602-BFBE-CFE1E55D9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19872" y="1005839"/>
            <a:ext cx="3433571" cy="1406270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Questions?</a:t>
            </a:r>
          </a:p>
        </p:txBody>
      </p:sp>
      <p:pic>
        <p:nvPicPr>
          <p:cNvPr id="5" name="Picture 4" descr="Digital Numbers">
            <a:extLst>
              <a:ext uri="{FF2B5EF4-FFF2-40B4-BE49-F238E27FC236}">
                <a16:creationId xmlns:a16="http://schemas.microsoft.com/office/drawing/2014/main" id="{A21EA617-6D48-425F-97A8-7FEC82C8F40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189" r="9642" b="1"/>
          <a:stretch/>
        </p:blipFill>
        <p:spPr>
          <a:xfrm>
            <a:off x="446534" y="723899"/>
            <a:ext cx="7498616" cy="5676901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3DE22620-D013-842A-BCDE-D1F2C530312A}"/>
              </a:ext>
            </a:extLst>
          </p:cNvPr>
          <p:cNvSpPr txBox="1">
            <a:spLocks/>
          </p:cNvSpPr>
          <p:nvPr/>
        </p:nvSpPr>
        <p:spPr>
          <a:xfrm>
            <a:off x="8311896" y="2545105"/>
            <a:ext cx="3241548" cy="371246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2400" kern="1200" cap="none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Tosh Tachino</a:t>
            </a:r>
          </a:p>
          <a:p>
            <a:r>
              <a:rPr lang="en-US" dirty="0">
                <a:solidFill>
                  <a:srgbClr val="FFFF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tosh@toshtachino.com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Cameron Smith</a:t>
            </a:r>
          </a:p>
          <a:p>
            <a:r>
              <a:rPr lang="en-US" dirty="0">
                <a:solidFill>
                  <a:srgbClr val="FFFF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casmith@dpc.agu.ac.jp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Presentation Materials:</a:t>
            </a:r>
          </a:p>
          <a:p>
            <a:r>
              <a:rPr lang="en-US" dirty="0">
                <a:solidFill>
                  <a:srgbClr val="FFFF00"/>
                </a:solidFill>
              </a:rPr>
              <a:t>https://toshtachinho.com/jaltcall2025/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sz="1200" dirty="0">
              <a:solidFill>
                <a:srgbClr val="FFFF00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6" name="Picture 5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F7A79445-749A-DAC2-8ADE-C722819AE7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7650" y="3557232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347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44A51-A653-CFA4-36CC-9D351F7F5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F3CD17-1006-4798-5264-374028A9A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9ECE17C-6879-E4E1-B1EE-E35BFAC68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1844842"/>
            <a:ext cx="11293641" cy="4311002"/>
          </a:xfrm>
        </p:spPr>
        <p:txBody>
          <a:bodyPr>
            <a:normAutofit fontScale="47500" lnSpcReduction="20000"/>
          </a:bodyPr>
          <a:lstStyle/>
          <a:p>
            <a:pPr marL="457200" indent="-457200">
              <a:buNone/>
            </a:pPr>
            <a:r>
              <a:rPr lang="en-US" dirty="0"/>
              <a:t>An, Y., Yu, J. H., &amp; James, S. (2025). Investigating the higher education institutions’ guidelines and policies regarding the use of generative AI in teaching, learning, research, and administration. </a:t>
            </a:r>
            <a:r>
              <a:rPr lang="en-US" i="1" dirty="0"/>
              <a:t>International Journal of Educational Technology in Higher Education</a:t>
            </a:r>
            <a:r>
              <a:rPr lang="en-US" dirty="0"/>
              <a:t>, </a:t>
            </a:r>
            <a:r>
              <a:rPr lang="en-US" i="1" dirty="0"/>
              <a:t>22</a:t>
            </a:r>
            <a:r>
              <a:rPr lang="en-US" dirty="0"/>
              <a:t>(10), 1-23. https://doi.org/10.1186/s41239-025-00507-3</a:t>
            </a:r>
          </a:p>
          <a:p>
            <a:pPr marL="457200" indent="-457200">
              <a:buNone/>
            </a:pPr>
            <a:r>
              <a:rPr lang="en-US" dirty="0"/>
              <a:t>Alba, C., Xi, W., Wang, C., &amp; An, R. (2025). ChatGPT comes to campus: Unveiling core themes in AI policies across U.S. Universities with large language models. </a:t>
            </a:r>
            <a:r>
              <a:rPr lang="en-US" i="1" dirty="0"/>
              <a:t>SIGCSETS 2025: Proceedings of the 56th ACM Technical Symposium on Computer Science Education</a:t>
            </a:r>
            <a:r>
              <a:rPr lang="en-US" dirty="0"/>
              <a:t> (vol. 2), 1359–1360. </a:t>
            </a:r>
            <a:r>
              <a:rPr lang="en-US" dirty="0">
                <a:hlinkClick r:id="rId2"/>
              </a:rPr>
              <a:t>https://doi.org/10.1145/3641555.3705141</a:t>
            </a:r>
          </a:p>
          <a:p>
            <a:pPr marL="457200" indent="-457200">
              <a:buNone/>
            </a:pPr>
            <a:r>
              <a:rPr lang="en-US" dirty="0"/>
              <a:t>Alqahtani, N., &amp; Wafula, Z. (2025). Artificial intelligence integration: Pedagogical strategies and policies at leading universities. </a:t>
            </a:r>
            <a:r>
              <a:rPr lang="en-US" i="1" dirty="0"/>
              <a:t>Innovative Higher Education</a:t>
            </a:r>
            <a:r>
              <a:rPr lang="en-US" dirty="0"/>
              <a:t>, </a:t>
            </a:r>
            <a:r>
              <a:rPr lang="en-US" i="1" dirty="0"/>
              <a:t>50</a:t>
            </a:r>
            <a:r>
              <a:rPr lang="en-US" dirty="0"/>
              <a:t>(2), 665–684. </a:t>
            </a:r>
            <a:r>
              <a:rPr lang="en-US" dirty="0">
                <a:hlinkClick r:id="rId3"/>
              </a:rPr>
              <a:t>https://doi.org/10.1007/s10755-024-09749-x</a:t>
            </a:r>
            <a:endParaRPr lang="en-US" dirty="0"/>
          </a:p>
          <a:p>
            <a:pPr marL="457200" indent="-457200">
              <a:buNone/>
            </a:pPr>
            <a:r>
              <a:rPr lang="en-US" dirty="0"/>
              <a:t>Dai, Y., Lai, S., Lim, C. P., &amp; Liu, A. (2025). University policies on generative AI in Asia: Promising practices, gaps, and future directions. </a:t>
            </a:r>
            <a:r>
              <a:rPr lang="en-US" i="1" dirty="0"/>
              <a:t>Journal of Asian Public Policy</a:t>
            </a:r>
            <a:r>
              <a:rPr lang="en-US" dirty="0"/>
              <a:t>, </a:t>
            </a:r>
            <a:r>
              <a:rPr lang="en-US" i="1" dirty="0"/>
              <a:t>18</a:t>
            </a:r>
            <a:r>
              <a:rPr lang="en-US" dirty="0"/>
              <a:t>(2), 260–281. </a:t>
            </a:r>
            <a:r>
              <a:rPr lang="en-US" dirty="0">
                <a:hlinkClick r:id="rId4"/>
              </a:rPr>
              <a:t>https://doi.org/10.1080/17516234.2024.2379070</a:t>
            </a:r>
            <a:endParaRPr lang="en-US" dirty="0"/>
          </a:p>
          <a:p>
            <a:pPr marL="457200" indent="-457200">
              <a:buNone/>
            </a:pPr>
            <a:r>
              <a:rPr lang="en-US" dirty="0"/>
              <a:t>Gallagher, A. B. (2024, May 17–19). </a:t>
            </a:r>
            <a:r>
              <a:rPr lang="en-US" i="1" dirty="0"/>
              <a:t>Tertiary education artificial intelligence policies across Japan in 2024 and the new user experience</a:t>
            </a:r>
            <a:r>
              <a:rPr lang="en-US" dirty="0"/>
              <a:t> [Paper presentation]. The Annual Conference of the Japan Association for Language Teaching Computer Assisted Language Learning Special Interest Group, Nagoya, Aichi, Japan.</a:t>
            </a:r>
          </a:p>
          <a:p>
            <a:pPr marL="457200" indent="-457200">
              <a:buNone/>
            </a:pPr>
            <a:r>
              <a:rPr lang="en-US" dirty="0"/>
              <a:t>Robert, J., &amp; McCormack, M. (2025). 2025 EDUCAUSE AI landscape study: Into the digital AI divide. EDUCAUSE. https://www.educause.edu/content/2025/2025-educause-ai-landscape-study/introduction-and-key-findings</a:t>
            </a:r>
          </a:p>
          <a:p>
            <a:pPr marL="0" indent="-45720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915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FC1D0-C053-62A2-24B8-AC3CA9478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6C1548-34D0-528B-DD7E-338934A05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60C00-C046-578E-5FE2-225D5923A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048" y="2180496"/>
            <a:ext cx="11029615" cy="4284312"/>
          </a:xfrm>
        </p:spPr>
        <p:txBody>
          <a:bodyPr>
            <a:normAutofit fontScale="92500"/>
          </a:bodyPr>
          <a:lstStyle/>
          <a:p>
            <a:r>
              <a:rPr lang="en-US" dirty="0"/>
              <a:t>Robert &amp; McCormack (2025</a:t>
            </a:r>
            <a:r>
              <a:rPr lang="en-US"/>
              <a:t>): 39% </a:t>
            </a:r>
            <a:r>
              <a:rPr lang="en-US" dirty="0"/>
              <a:t>of the universities had </a:t>
            </a:r>
            <a:r>
              <a:rPr lang="en-US"/>
              <a:t>an AI </a:t>
            </a:r>
            <a:r>
              <a:rPr lang="en-US" dirty="0"/>
              <a:t>policy (N = 783 around the world)</a:t>
            </a:r>
          </a:p>
          <a:p>
            <a:r>
              <a:rPr lang="en-US" dirty="0"/>
              <a:t>Alba et al. (2025), An et al. (2025): Emerging themes from universities around the world</a:t>
            </a:r>
          </a:p>
          <a:p>
            <a:r>
              <a:rPr lang="en-US" dirty="0"/>
              <a:t>Alqahtani and Wafula (2025) surveyed 25 top ranked US universities</a:t>
            </a:r>
          </a:p>
          <a:p>
            <a:r>
              <a:rPr lang="en-US" dirty="0"/>
              <a:t>Dai et al (2025) surveyed 60 top ranked Asian universities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351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FC55F-9084-9B89-A8F9-884FC51D2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5F0F65-5854-1552-B74A-3C9CAB0C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Themes at 50 American Universities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E4285-C21C-0956-663B-98A85C123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2002536"/>
            <a:ext cx="11162751" cy="42793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/>
              <a:t>Alba et al. (2025)</a:t>
            </a:r>
          </a:p>
          <a:p>
            <a:r>
              <a:rPr lang="en-US" sz="2600" dirty="0"/>
              <a:t>academic integrity and responsible use</a:t>
            </a:r>
          </a:p>
          <a:p>
            <a:r>
              <a:rPr lang="en-US" sz="2600" dirty="0"/>
              <a:t>clear communication of AI policies</a:t>
            </a:r>
          </a:p>
          <a:p>
            <a:r>
              <a:rPr lang="en-US" sz="2600" dirty="0"/>
              <a:t>data privacy and security concerns</a:t>
            </a:r>
          </a:p>
          <a:p>
            <a:r>
              <a:rPr lang="en-US" sz="2600" dirty="0"/>
              <a:t>ethical considerations</a:t>
            </a:r>
          </a:p>
          <a:p>
            <a:r>
              <a:rPr lang="en-US" sz="2600" dirty="0"/>
              <a:t>continuous adaptation and policy evolution</a:t>
            </a:r>
          </a:p>
          <a:p>
            <a:r>
              <a:rPr lang="en-US" sz="2600" dirty="0"/>
              <a:t>documentation and transparency in AI usage</a:t>
            </a:r>
          </a:p>
          <a:p>
            <a:r>
              <a:rPr lang="en-US" sz="2600" dirty="0"/>
              <a:t>instructor discretion</a:t>
            </a:r>
          </a:p>
        </p:txBody>
      </p:sp>
    </p:spTree>
    <p:extLst>
      <p:ext uri="{BB962C8B-B14F-4D97-AF65-F5344CB8AC3E}">
        <p14:creationId xmlns:p14="http://schemas.microsoft.com/office/powerpoint/2010/main" val="2707676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82143-A8E2-A563-FC3A-B5E9C4830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FD9886-BEEF-95B4-D937-0F35C7230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Concerns at 25 American Universities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95F19-AA54-531B-7949-1012193B3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1901952"/>
            <a:ext cx="11162751" cy="43799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Alqahtani and Wafula (2025)</a:t>
            </a:r>
          </a:p>
          <a:p>
            <a:r>
              <a:rPr lang="en-US" sz="2400" dirty="0"/>
              <a:t>Instructor discretion (and clear policy)</a:t>
            </a:r>
          </a:p>
          <a:p>
            <a:r>
              <a:rPr lang="en-US" sz="2400" dirty="0"/>
              <a:t>Assessment redesign to promote critical thinking and avoid cheating</a:t>
            </a:r>
          </a:p>
          <a:p>
            <a:r>
              <a:rPr lang="en-US" sz="2400" dirty="0"/>
              <a:t>Advice to students to use GenAI as a tutor</a:t>
            </a:r>
          </a:p>
          <a:p>
            <a:r>
              <a:rPr lang="en-US" sz="2400" dirty="0"/>
              <a:t>Lack of training for faculty/expectation of self-driven training</a:t>
            </a:r>
          </a:p>
          <a:p>
            <a:r>
              <a:rPr lang="en-US" sz="2400" dirty="0"/>
              <a:t>Diverse responses to promoting integrity</a:t>
            </a:r>
          </a:p>
          <a:p>
            <a:r>
              <a:rPr lang="en-US" sz="2400" dirty="0"/>
              <a:t>Equity and accessibility</a:t>
            </a:r>
          </a:p>
          <a:p>
            <a:r>
              <a:rPr lang="en-US" sz="2400" dirty="0"/>
              <a:t>Intellectual Property</a:t>
            </a:r>
          </a:p>
          <a:p>
            <a:r>
              <a:rPr lang="en-US" sz="2400" dirty="0"/>
              <a:t>Privacy</a:t>
            </a:r>
          </a:p>
        </p:txBody>
      </p:sp>
    </p:spTree>
    <p:extLst>
      <p:ext uri="{BB962C8B-B14F-4D97-AF65-F5344CB8AC3E}">
        <p14:creationId xmlns:p14="http://schemas.microsoft.com/office/powerpoint/2010/main" val="2881616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1D72D-2BEC-0CA9-4DF2-DC5088A93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E9F21E-169A-BDFA-6425-8F11AC91A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at Top 60 Asian Universities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24426-6B99-4AE2-E55A-74F4D7A3C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2002536"/>
            <a:ext cx="11162751" cy="4279392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3200" dirty="0"/>
              <a:t>Dai et al (2025) </a:t>
            </a:r>
          </a:p>
          <a:p>
            <a:r>
              <a:rPr lang="en-US" sz="3200" dirty="0"/>
              <a:t>Narratives of GenAI (informed but cautious, embracing AI, responding to change)</a:t>
            </a:r>
          </a:p>
          <a:p>
            <a:r>
              <a:rPr lang="en-US" sz="3200" dirty="0"/>
              <a:t>Focus on commercially available GenAI, not development of AI tools, and more on Text than other media generators</a:t>
            </a:r>
          </a:p>
          <a:p>
            <a:r>
              <a:rPr lang="en-US" sz="3200" dirty="0"/>
              <a:t>General principles more than categorical dos and don’ts</a:t>
            </a:r>
          </a:p>
          <a:p>
            <a:r>
              <a:rPr lang="en-US" sz="3200" dirty="0"/>
              <a:t>Diverse approaches to assessment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1620252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EA6BA-A314-04A9-98DF-B8F53FC54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365C621-A28D-4FF7-BA7D-6532F3D6C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E0B64-85B9-3F26-5DAC-26EF8CA6E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56296"/>
          </a:xfrm>
        </p:spPr>
        <p:txBody>
          <a:bodyPr>
            <a:normAutofit/>
          </a:bodyPr>
          <a:lstStyle/>
          <a:p>
            <a:r>
              <a:rPr lang="en-US" dirty="0"/>
              <a:t>Constitutionally and ethically, universities and university instructors are supposed to have academic freedom.</a:t>
            </a:r>
          </a:p>
          <a:p>
            <a:r>
              <a:rPr lang="en-US" dirty="0"/>
              <a:t>The uses of AI depend on each individual discipline.</a:t>
            </a:r>
          </a:p>
          <a:p>
            <a:r>
              <a:rPr lang="en-US" dirty="0"/>
              <a:t>Administrative law in Japan </a:t>
            </a:r>
            <a:r>
              <a:rPr lang="en-US" u="sng" dirty="0"/>
              <a:t>requires</a:t>
            </a:r>
            <a:r>
              <a:rPr lang="en-US" dirty="0"/>
              <a:t> each university to make its own curriculum policy.</a:t>
            </a:r>
          </a:p>
        </p:txBody>
      </p:sp>
    </p:spTree>
    <p:extLst>
      <p:ext uri="{BB962C8B-B14F-4D97-AF65-F5344CB8AC3E}">
        <p14:creationId xmlns:p14="http://schemas.microsoft.com/office/powerpoint/2010/main" val="2297751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DEC9F-F829-F2EC-089E-9FD82EC3F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04F7D4-9622-730D-78EC-D0197389F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3C4BD-CC57-47A3-B421-2AF90DE02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5629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Gallagher (2024)’s list: 394 AI policies from Japanese universities</a:t>
            </a:r>
          </a:p>
          <a:p>
            <a:r>
              <a:rPr lang="en-US" dirty="0" err="1"/>
              <a:t>Sudachi</a:t>
            </a:r>
            <a:r>
              <a:rPr lang="en-US" dirty="0"/>
              <a:t> to tokenize for quantitative analyses</a:t>
            </a:r>
          </a:p>
          <a:p>
            <a:r>
              <a:rPr lang="en-US" dirty="0"/>
              <a:t>Japanese Sentiment Polarity Dictionary for sentiment analysis</a:t>
            </a:r>
          </a:p>
          <a:p>
            <a:r>
              <a:rPr lang="en-US" dirty="0" err="1"/>
              <a:t>AntConc</a:t>
            </a:r>
            <a:r>
              <a:rPr lang="en-US" dirty="0"/>
              <a:t> for corpus analysis</a:t>
            </a:r>
          </a:p>
          <a:p>
            <a:r>
              <a:rPr lang="en-US" dirty="0" err="1"/>
              <a:t>Taguette</a:t>
            </a:r>
            <a:r>
              <a:rPr lang="en-US" dirty="0"/>
              <a:t> for qualitative analysis</a:t>
            </a:r>
          </a:p>
          <a:p>
            <a:r>
              <a:rPr lang="en-US" dirty="0"/>
              <a:t>Interview with MEXT officials</a:t>
            </a:r>
          </a:p>
        </p:txBody>
      </p:sp>
    </p:spTree>
    <p:extLst>
      <p:ext uri="{BB962C8B-B14F-4D97-AF65-F5344CB8AC3E}">
        <p14:creationId xmlns:p14="http://schemas.microsoft.com/office/powerpoint/2010/main" val="4096345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E9A3A-BBAC-4923-FEB2-DA5CA7778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44AD2A-18B5-9F1A-9B9B-2632BFBDA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93D91-C17A-596F-53AE-97D254621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56296"/>
          </a:xfrm>
        </p:spPr>
        <p:txBody>
          <a:bodyPr anchor="t">
            <a:normAutofit/>
          </a:bodyPr>
          <a:lstStyle/>
          <a:p>
            <a:r>
              <a:rPr lang="en-US" dirty="0"/>
              <a:t>Great length variation (101 to 5223 morphemes)</a:t>
            </a:r>
          </a:p>
          <a:p>
            <a:pPr lvl="1"/>
            <a:r>
              <a:rPr lang="en-US" dirty="0"/>
              <a:t>from thoughtful to cursory</a:t>
            </a:r>
          </a:p>
          <a:p>
            <a:r>
              <a:rPr lang="en-US" dirty="0"/>
              <a:t>Mostly students as the target audience (256 = students, 76 students and teachers, 22 = teachers, 40 = general)</a:t>
            </a:r>
          </a:p>
          <a:p>
            <a:r>
              <a:rPr lang="en-US" dirty="0"/>
              <a:t>University president as the most frequent author</a:t>
            </a:r>
          </a:p>
          <a:p>
            <a:r>
              <a:rPr lang="en-US" dirty="0"/>
              <a:t>Some policies: departmental/faculty-level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56613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6390039_win32_fixed.potx" id="{08D75CB0-AD9B-4834-8559-901094BB0ABE}" vid="{3B3EDB20-B381-4B6C-99AC-7C5CDA2B40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91575F-4C21-47C4-8D13-EB9BE66B536F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71af3243-3dd4-4a8d-8c0d-dd76da1f02a5"/>
    <ds:schemaRef ds:uri="http://schemas.microsoft.com/office/infopath/2007/PartnerControls"/>
    <ds:schemaRef ds:uri="230e9df3-be65-4c73-a93b-d1236ebd677e"/>
    <ds:schemaRef ds:uri="http://schemas.microsoft.com/sharepoint/v3"/>
    <ds:schemaRef ds:uri="16c05727-aa75-4e4a-9b5f-8a80a1165891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42D3C2F-55A5-48C0-9D5A-95C7FF0389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2209EB-3212-4116-B574-D1F56C7C49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 design</Template>
  <TotalTime>2815</TotalTime>
  <Words>1412</Words>
  <Application>Microsoft Office PowerPoint</Application>
  <PresentationFormat>Widescreen</PresentationFormat>
  <Paragraphs>228</Paragraphs>
  <Slides>24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Gill Sans MT</vt:lpstr>
      <vt:lpstr>Wingdings</vt:lpstr>
      <vt:lpstr>Wingdings 2</vt:lpstr>
      <vt:lpstr>Custom</vt:lpstr>
      <vt:lpstr>AI Policies in Japanese Universities</vt:lpstr>
      <vt:lpstr>Presentation Overview</vt:lpstr>
      <vt:lpstr>Recent Studies</vt:lpstr>
      <vt:lpstr>Core Themes at 50 American Universities</vt:lpstr>
      <vt:lpstr>Concerns at 25 American Universities</vt:lpstr>
      <vt:lpstr>Characteristics at Top 60 Asian Universities</vt:lpstr>
      <vt:lpstr>Context</vt:lpstr>
      <vt:lpstr>Method</vt:lpstr>
      <vt:lpstr>Overall Characteristics</vt:lpstr>
      <vt:lpstr>Sentiment Analysis</vt:lpstr>
      <vt:lpstr>Correlations</vt:lpstr>
      <vt:lpstr>Value Categories</vt:lpstr>
      <vt:lpstr>Values: Ethics</vt:lpstr>
      <vt:lpstr>Values: Humanity</vt:lpstr>
      <vt:lpstr>Discretion</vt:lpstr>
      <vt:lpstr>Values: Information</vt:lpstr>
      <vt:lpstr>Values: Thinking</vt:lpstr>
      <vt:lpstr>Advice &amp; Action: View from the Ministry</vt:lpstr>
      <vt:lpstr>Advice &amp; Action: View from the Ministry</vt:lpstr>
      <vt:lpstr>Advice &amp; Action: University Policies</vt:lpstr>
      <vt:lpstr>Advice &amp; Action: University policies</vt:lpstr>
      <vt:lpstr>Relevance for Our Profession</vt:lpstr>
      <vt:lpstr>Questions?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Tosh Tachino</dc:creator>
  <cp:lastModifiedBy>Tosh Tachino</cp:lastModifiedBy>
  <cp:revision>29</cp:revision>
  <cp:lastPrinted>2025-08-26T10:32:15Z</cp:lastPrinted>
  <dcterms:created xsi:type="dcterms:W3CDTF">2025-03-01T05:16:05Z</dcterms:created>
  <dcterms:modified xsi:type="dcterms:W3CDTF">2025-08-26T10:47:19Z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