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73" r:id="rId18"/>
  </p:sldIdLst>
  <p:sldSz cx="18288000" cy="10287000"/>
  <p:notesSz cx="6858000" cy="9144000"/>
  <p:embeddedFontLst>
    <p:embeddedFont>
      <p:font typeface="Helvetica World" panose="020B0604020202020204" charset="-128"/>
      <p:regular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  <p:embeddedFont>
      <p:font typeface="Sitka Text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0340" autoAdjust="0"/>
  </p:normalViewPr>
  <p:slideViewPr>
    <p:cSldViewPr>
      <p:cViewPr varScale="1">
        <p:scale>
          <a:sx n="67" d="100"/>
          <a:sy n="67" d="100"/>
        </p:scale>
        <p:origin x="10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sh Tachino" userId="a0189de61c910784" providerId="LiveId" clId="{01E2817A-E2BB-4A75-A187-37D42C05EC77}"/>
    <pc:docChg chg="modSld">
      <pc:chgData name="Tosh Tachino" userId="a0189de61c910784" providerId="LiveId" clId="{01E2817A-E2BB-4A75-A187-37D42C05EC77}" dt="2025-06-17T23:48:58.152" v="95" actId="20577"/>
      <pc:docMkLst>
        <pc:docMk/>
      </pc:docMkLst>
      <pc:sldChg chg="modSp mod">
        <pc:chgData name="Tosh Tachino" userId="a0189de61c910784" providerId="LiveId" clId="{01E2817A-E2BB-4A75-A187-37D42C05EC77}" dt="2025-06-17T23:48:58.152" v="95" actId="20577"/>
        <pc:sldMkLst>
          <pc:docMk/>
          <pc:sldMk cId="0" sldId="256"/>
        </pc:sldMkLst>
        <pc:spChg chg="mod">
          <ac:chgData name="Tosh Tachino" userId="a0189de61c910784" providerId="LiveId" clId="{01E2817A-E2BB-4A75-A187-37D42C05EC77}" dt="2025-06-17T23:48:58.152" v="95" actId="20577"/>
          <ac:spMkLst>
            <pc:docMk/>
            <pc:sldMk cId="0" sldId="256"/>
            <ac:spMk id="20" creationId="{00000000-0000-0000-0000-000000000000}"/>
          </ac:spMkLst>
        </pc:spChg>
      </pc:sldChg>
    </pc:docChg>
  </pc:docChgLst>
  <pc:docChgLst>
    <pc:chgData name="Tosh Tachino" userId="a0189de61c910784" providerId="LiveId" clId="{5E7A3F67-150A-4EA0-9D59-7D40ABCF5FBE}"/>
    <pc:docChg chg="modSld">
      <pc:chgData name="Tosh Tachino" userId="a0189de61c910784" providerId="LiveId" clId="{5E7A3F67-150A-4EA0-9D59-7D40ABCF5FBE}" dt="2025-05-27T21:39:42.686" v="154" actId="207"/>
      <pc:docMkLst>
        <pc:docMk/>
      </pc:docMkLst>
      <pc:sldChg chg="modSp mod">
        <pc:chgData name="Tosh Tachino" userId="a0189de61c910784" providerId="LiveId" clId="{5E7A3F67-150A-4EA0-9D59-7D40ABCF5FBE}" dt="2025-05-27T21:39:42.686" v="154" actId="207"/>
        <pc:sldMkLst>
          <pc:docMk/>
          <pc:sldMk cId="0" sldId="256"/>
        </pc:sldMkLst>
        <pc:spChg chg="mod">
          <ac:chgData name="Tosh Tachino" userId="a0189de61c910784" providerId="LiveId" clId="{5E7A3F67-150A-4EA0-9D59-7D40ABCF5FBE}" dt="2025-05-27T21:39:42.686" v="154" actId="207"/>
          <ac:spMkLst>
            <pc:docMk/>
            <pc:sldMk cId="0" sldId="256"/>
            <ac:spMk id="3" creationId="{00000000-0000-0000-0000-000000000000}"/>
          </ac:spMkLst>
        </pc:spChg>
        <pc:spChg chg="mod">
          <ac:chgData name="Tosh Tachino" userId="a0189de61c910784" providerId="LiveId" clId="{5E7A3F67-150A-4EA0-9D59-7D40ABCF5FBE}" dt="2025-05-27T21:39:42.686" v="154" actId="207"/>
          <ac:spMkLst>
            <pc:docMk/>
            <pc:sldMk cId="0" sldId="256"/>
            <ac:spMk id="4" creationId="{00000000-0000-0000-0000-000000000000}"/>
          </ac:spMkLst>
        </pc:spChg>
        <pc:spChg chg="mod">
          <ac:chgData name="Tosh Tachino" userId="a0189de61c910784" providerId="LiveId" clId="{5E7A3F67-150A-4EA0-9D59-7D40ABCF5FBE}" dt="2025-05-27T21:38:01.229" v="134" actId="20577"/>
          <ac:spMkLst>
            <pc:docMk/>
            <pc:sldMk cId="0" sldId="256"/>
            <ac:spMk id="5" creationId="{00666F4F-BE69-0467-A34E-85DF0ABC3DE6}"/>
          </ac:spMkLst>
        </pc:spChg>
        <pc:spChg chg="mod">
          <ac:chgData name="Tosh Tachino" userId="a0189de61c910784" providerId="LiveId" clId="{5E7A3F67-150A-4EA0-9D59-7D40ABCF5FBE}" dt="2025-05-27T21:37:49.416" v="121" actId="20577"/>
          <ac:spMkLst>
            <pc:docMk/>
            <pc:sldMk cId="0" sldId="256"/>
            <ac:spMk id="23" creationId="{E55C7CAF-51ED-086D-07B8-A7515AA7F2FA}"/>
          </ac:spMkLst>
        </pc:spChg>
        <pc:grpChg chg="mod">
          <ac:chgData name="Tosh Tachino" userId="a0189de61c910784" providerId="LiveId" clId="{5E7A3F67-150A-4EA0-9D59-7D40ABCF5FBE}" dt="2025-05-27T21:39:42.686" v="154" actId="207"/>
          <ac:grpSpMkLst>
            <pc:docMk/>
            <pc:sldMk cId="0" sldId="256"/>
            <ac:grpSpMk id="2" creationId="{00000000-0000-0000-0000-000000000000}"/>
          </ac:grpSpMkLst>
        </pc:grpChg>
      </pc:sldChg>
      <pc:sldChg chg="modSp mod">
        <pc:chgData name="Tosh Tachino" userId="a0189de61c910784" providerId="LiveId" clId="{5E7A3F67-150A-4EA0-9D59-7D40ABCF5FBE}" dt="2025-05-27T21:26:28.901" v="25" actId="207"/>
        <pc:sldMkLst>
          <pc:docMk/>
          <pc:sldMk cId="0" sldId="257"/>
        </pc:sldMkLst>
        <pc:spChg chg="mod">
          <ac:chgData name="Tosh Tachino" userId="a0189de61c910784" providerId="LiveId" clId="{5E7A3F67-150A-4EA0-9D59-7D40ABCF5FBE}" dt="2025-05-27T21:26:28.901" v="25" actId="207"/>
          <ac:spMkLst>
            <pc:docMk/>
            <pc:sldMk cId="0" sldId="257"/>
            <ac:spMk id="4" creationId="{00000000-0000-0000-0000-000000000000}"/>
          </ac:spMkLst>
        </pc:spChg>
        <pc:spChg chg="mod">
          <ac:chgData name="Tosh Tachino" userId="a0189de61c910784" providerId="LiveId" clId="{5E7A3F67-150A-4EA0-9D59-7D40ABCF5FBE}" dt="2025-05-27T21:26:28.901" v="25" actId="207"/>
          <ac:spMkLst>
            <pc:docMk/>
            <pc:sldMk cId="0" sldId="257"/>
            <ac:spMk id="5" creationId="{00000000-0000-0000-0000-000000000000}"/>
          </ac:spMkLst>
        </pc:spChg>
        <pc:grpChg chg="mod">
          <ac:chgData name="Tosh Tachino" userId="a0189de61c910784" providerId="LiveId" clId="{5E7A3F67-150A-4EA0-9D59-7D40ABCF5FBE}" dt="2025-05-27T21:26:28.901" v="25" actId="207"/>
          <ac:grpSpMkLst>
            <pc:docMk/>
            <pc:sldMk cId="0" sldId="257"/>
            <ac:grpSpMk id="3" creationId="{00000000-0000-0000-0000-000000000000}"/>
          </ac:grpSpMkLst>
        </pc:grpChg>
      </pc:sldChg>
      <pc:sldChg chg="modSp mod">
        <pc:chgData name="Tosh Tachino" userId="a0189de61c910784" providerId="LiveId" clId="{5E7A3F67-150A-4EA0-9D59-7D40ABCF5FBE}" dt="2025-05-27T21:27:05.719" v="27" actId="207"/>
        <pc:sldMkLst>
          <pc:docMk/>
          <pc:sldMk cId="0" sldId="258"/>
        </pc:sldMkLst>
        <pc:spChg chg="mod">
          <ac:chgData name="Tosh Tachino" userId="a0189de61c910784" providerId="LiveId" clId="{5E7A3F67-150A-4EA0-9D59-7D40ABCF5FBE}" dt="2025-05-27T21:27:05.719" v="27" actId="207"/>
          <ac:spMkLst>
            <pc:docMk/>
            <pc:sldMk cId="0" sldId="258"/>
            <ac:spMk id="4" creationId="{00000000-0000-0000-0000-000000000000}"/>
          </ac:spMkLst>
        </pc:spChg>
        <pc:spChg chg="mod">
          <ac:chgData name="Tosh Tachino" userId="a0189de61c910784" providerId="LiveId" clId="{5E7A3F67-150A-4EA0-9D59-7D40ABCF5FBE}" dt="2025-05-27T21:27:05.719" v="27" actId="207"/>
          <ac:spMkLst>
            <pc:docMk/>
            <pc:sldMk cId="0" sldId="258"/>
            <ac:spMk id="5" creationId="{00000000-0000-0000-0000-000000000000}"/>
          </ac:spMkLst>
        </pc:spChg>
        <pc:grpChg chg="mod">
          <ac:chgData name="Tosh Tachino" userId="a0189de61c910784" providerId="LiveId" clId="{5E7A3F67-150A-4EA0-9D59-7D40ABCF5FBE}" dt="2025-05-27T21:27:05.719" v="27" actId="207"/>
          <ac:grpSpMkLst>
            <pc:docMk/>
            <pc:sldMk cId="0" sldId="258"/>
            <ac:grpSpMk id="3" creationId="{00000000-0000-0000-0000-000000000000}"/>
          </ac:grpSpMkLst>
        </pc:grpChg>
      </pc:sldChg>
      <pc:sldChg chg="modSp mod">
        <pc:chgData name="Tosh Tachino" userId="a0189de61c910784" providerId="LiveId" clId="{5E7A3F67-150A-4EA0-9D59-7D40ABCF5FBE}" dt="2025-05-27T21:27:33.837" v="30" actId="207"/>
        <pc:sldMkLst>
          <pc:docMk/>
          <pc:sldMk cId="0" sldId="259"/>
        </pc:sldMkLst>
        <pc:spChg chg="mod">
          <ac:chgData name="Tosh Tachino" userId="a0189de61c910784" providerId="LiveId" clId="{5E7A3F67-150A-4EA0-9D59-7D40ABCF5FBE}" dt="2025-05-27T21:27:33.837" v="30" actId="207"/>
          <ac:spMkLst>
            <pc:docMk/>
            <pc:sldMk cId="0" sldId="259"/>
            <ac:spMk id="4" creationId="{00000000-0000-0000-0000-000000000000}"/>
          </ac:spMkLst>
        </pc:spChg>
        <pc:spChg chg="mod">
          <ac:chgData name="Tosh Tachino" userId="a0189de61c910784" providerId="LiveId" clId="{5E7A3F67-150A-4EA0-9D59-7D40ABCF5FBE}" dt="2025-05-27T21:27:33.837" v="30" actId="207"/>
          <ac:spMkLst>
            <pc:docMk/>
            <pc:sldMk cId="0" sldId="259"/>
            <ac:spMk id="5" creationId="{00000000-0000-0000-0000-000000000000}"/>
          </ac:spMkLst>
        </pc:spChg>
        <pc:grpChg chg="mod">
          <ac:chgData name="Tosh Tachino" userId="a0189de61c910784" providerId="LiveId" clId="{5E7A3F67-150A-4EA0-9D59-7D40ABCF5FBE}" dt="2025-05-27T21:27:33.837" v="30" actId="207"/>
          <ac:grpSpMkLst>
            <pc:docMk/>
            <pc:sldMk cId="0" sldId="259"/>
            <ac:grpSpMk id="3" creationId="{00000000-0000-0000-0000-000000000000}"/>
          </ac:grpSpMkLst>
        </pc:grpChg>
      </pc:sldChg>
      <pc:sldChg chg="modSp mod">
        <pc:chgData name="Tosh Tachino" userId="a0189de61c910784" providerId="LiveId" clId="{5E7A3F67-150A-4EA0-9D59-7D40ABCF5FBE}" dt="2025-05-27T21:27:16.782" v="28" actId="207"/>
        <pc:sldMkLst>
          <pc:docMk/>
          <pc:sldMk cId="2721533281" sldId="260"/>
        </pc:sldMkLst>
        <pc:spChg chg="mod">
          <ac:chgData name="Tosh Tachino" userId="a0189de61c910784" providerId="LiveId" clId="{5E7A3F67-150A-4EA0-9D59-7D40ABCF5FBE}" dt="2025-05-27T21:27:16.782" v="28" actId="207"/>
          <ac:spMkLst>
            <pc:docMk/>
            <pc:sldMk cId="2721533281" sldId="260"/>
            <ac:spMk id="4" creationId="{24E9F5D5-4C5B-BDAD-3786-958F2EB0C643}"/>
          </ac:spMkLst>
        </pc:spChg>
        <pc:spChg chg="mod">
          <ac:chgData name="Tosh Tachino" userId="a0189de61c910784" providerId="LiveId" clId="{5E7A3F67-150A-4EA0-9D59-7D40ABCF5FBE}" dt="2025-05-27T21:27:16.782" v="28" actId="207"/>
          <ac:spMkLst>
            <pc:docMk/>
            <pc:sldMk cId="2721533281" sldId="260"/>
            <ac:spMk id="5" creationId="{70E396E7-5F1D-7150-8A55-CC2D3E1D8A20}"/>
          </ac:spMkLst>
        </pc:spChg>
        <pc:grpChg chg="mod">
          <ac:chgData name="Tosh Tachino" userId="a0189de61c910784" providerId="LiveId" clId="{5E7A3F67-150A-4EA0-9D59-7D40ABCF5FBE}" dt="2025-05-27T21:27:16.782" v="28" actId="207"/>
          <ac:grpSpMkLst>
            <pc:docMk/>
            <pc:sldMk cId="2721533281" sldId="260"/>
            <ac:grpSpMk id="3" creationId="{7042DB69-8F01-0159-C705-E401A2961A71}"/>
          </ac:grpSpMkLst>
        </pc:grpChg>
      </pc:sldChg>
      <pc:sldChg chg="modSp mod">
        <pc:chgData name="Tosh Tachino" userId="a0189de61c910784" providerId="LiveId" clId="{5E7A3F67-150A-4EA0-9D59-7D40ABCF5FBE}" dt="2025-05-27T21:27:26.718" v="29" actId="207"/>
        <pc:sldMkLst>
          <pc:docMk/>
          <pc:sldMk cId="2994719718" sldId="261"/>
        </pc:sldMkLst>
        <pc:spChg chg="mod">
          <ac:chgData name="Tosh Tachino" userId="a0189de61c910784" providerId="LiveId" clId="{5E7A3F67-150A-4EA0-9D59-7D40ABCF5FBE}" dt="2025-05-27T21:27:26.718" v="29" actId="207"/>
          <ac:spMkLst>
            <pc:docMk/>
            <pc:sldMk cId="2994719718" sldId="261"/>
            <ac:spMk id="4" creationId="{4BAD7083-857F-9A7F-CCCF-17087C1AECFC}"/>
          </ac:spMkLst>
        </pc:spChg>
        <pc:spChg chg="mod">
          <ac:chgData name="Tosh Tachino" userId="a0189de61c910784" providerId="LiveId" clId="{5E7A3F67-150A-4EA0-9D59-7D40ABCF5FBE}" dt="2025-05-27T21:27:26.718" v="29" actId="207"/>
          <ac:spMkLst>
            <pc:docMk/>
            <pc:sldMk cId="2994719718" sldId="261"/>
            <ac:spMk id="5" creationId="{E9A73E40-F14B-FC18-D519-173D55035B2F}"/>
          </ac:spMkLst>
        </pc:spChg>
        <pc:grpChg chg="mod">
          <ac:chgData name="Tosh Tachino" userId="a0189de61c910784" providerId="LiveId" clId="{5E7A3F67-150A-4EA0-9D59-7D40ABCF5FBE}" dt="2025-05-27T21:27:26.718" v="29" actId="207"/>
          <ac:grpSpMkLst>
            <pc:docMk/>
            <pc:sldMk cId="2994719718" sldId="261"/>
            <ac:grpSpMk id="3" creationId="{6362DEBC-2D90-3958-61CE-D5EE4A8D8FFA}"/>
          </ac:grpSpMkLst>
        </pc:grpChg>
      </pc:sldChg>
      <pc:sldChg chg="modSp mod">
        <pc:chgData name="Tosh Tachino" userId="a0189de61c910784" providerId="LiveId" clId="{5E7A3F67-150A-4EA0-9D59-7D40ABCF5FBE}" dt="2025-05-27T21:27:54.350" v="32" actId="207"/>
        <pc:sldMkLst>
          <pc:docMk/>
          <pc:sldMk cId="788283207" sldId="262"/>
        </pc:sldMkLst>
        <pc:spChg chg="mod">
          <ac:chgData name="Tosh Tachino" userId="a0189de61c910784" providerId="LiveId" clId="{5E7A3F67-150A-4EA0-9D59-7D40ABCF5FBE}" dt="2025-05-27T21:27:54.350" v="32" actId="207"/>
          <ac:spMkLst>
            <pc:docMk/>
            <pc:sldMk cId="788283207" sldId="262"/>
            <ac:spMk id="4" creationId="{305C1A64-ECC0-6F59-260B-1414EACF77A3}"/>
          </ac:spMkLst>
        </pc:spChg>
      </pc:sldChg>
      <pc:sldChg chg="modSp mod">
        <pc:chgData name="Tosh Tachino" userId="a0189de61c910784" providerId="LiveId" clId="{5E7A3F67-150A-4EA0-9D59-7D40ABCF5FBE}" dt="2025-05-27T21:27:45.198" v="31" actId="207"/>
        <pc:sldMkLst>
          <pc:docMk/>
          <pc:sldMk cId="669803715" sldId="263"/>
        </pc:sldMkLst>
        <pc:spChg chg="mod">
          <ac:chgData name="Tosh Tachino" userId="a0189de61c910784" providerId="LiveId" clId="{5E7A3F67-150A-4EA0-9D59-7D40ABCF5FBE}" dt="2025-05-27T21:27:45.198" v="31" actId="207"/>
          <ac:spMkLst>
            <pc:docMk/>
            <pc:sldMk cId="669803715" sldId="263"/>
            <ac:spMk id="4" creationId="{0BBA85B0-2BAA-05DA-80B2-FCFA54FCE69D}"/>
          </ac:spMkLst>
        </pc:spChg>
        <pc:spChg chg="mod">
          <ac:chgData name="Tosh Tachino" userId="a0189de61c910784" providerId="LiveId" clId="{5E7A3F67-150A-4EA0-9D59-7D40ABCF5FBE}" dt="2025-05-27T21:27:45.198" v="31" actId="207"/>
          <ac:spMkLst>
            <pc:docMk/>
            <pc:sldMk cId="669803715" sldId="263"/>
            <ac:spMk id="5" creationId="{FC5CC231-4BC9-F5C4-DB18-7FDD91627F7C}"/>
          </ac:spMkLst>
        </pc:spChg>
        <pc:grpChg chg="mod">
          <ac:chgData name="Tosh Tachino" userId="a0189de61c910784" providerId="LiveId" clId="{5E7A3F67-150A-4EA0-9D59-7D40ABCF5FBE}" dt="2025-05-27T21:27:45.198" v="31" actId="207"/>
          <ac:grpSpMkLst>
            <pc:docMk/>
            <pc:sldMk cId="669803715" sldId="263"/>
            <ac:grpSpMk id="3" creationId="{36FE4BAA-C81C-169F-780D-DA751D25F5CB}"/>
          </ac:grpSpMkLst>
        </pc:grpChg>
      </pc:sldChg>
      <pc:sldChg chg="modSp mod">
        <pc:chgData name="Tosh Tachino" userId="a0189de61c910784" providerId="LiveId" clId="{5E7A3F67-150A-4EA0-9D59-7D40ABCF5FBE}" dt="2025-05-27T21:27:59.437" v="33" actId="207"/>
        <pc:sldMkLst>
          <pc:docMk/>
          <pc:sldMk cId="3920692238" sldId="264"/>
        </pc:sldMkLst>
        <pc:spChg chg="mod">
          <ac:chgData name="Tosh Tachino" userId="a0189de61c910784" providerId="LiveId" clId="{5E7A3F67-150A-4EA0-9D59-7D40ABCF5FBE}" dt="2025-05-27T21:27:59.437" v="33" actId="207"/>
          <ac:spMkLst>
            <pc:docMk/>
            <pc:sldMk cId="3920692238" sldId="264"/>
            <ac:spMk id="4" creationId="{CBA3A180-3064-0C85-E226-8381BC9A10D6}"/>
          </ac:spMkLst>
        </pc:spChg>
        <pc:spChg chg="mod">
          <ac:chgData name="Tosh Tachino" userId="a0189de61c910784" providerId="LiveId" clId="{5E7A3F67-150A-4EA0-9D59-7D40ABCF5FBE}" dt="2025-05-27T21:27:59.437" v="33" actId="207"/>
          <ac:spMkLst>
            <pc:docMk/>
            <pc:sldMk cId="3920692238" sldId="264"/>
            <ac:spMk id="5" creationId="{DAD2A4C2-A261-FB68-CEEA-E53B5A9735D5}"/>
          </ac:spMkLst>
        </pc:spChg>
        <pc:grpChg chg="mod">
          <ac:chgData name="Tosh Tachino" userId="a0189de61c910784" providerId="LiveId" clId="{5E7A3F67-150A-4EA0-9D59-7D40ABCF5FBE}" dt="2025-05-27T21:27:59.437" v="33" actId="207"/>
          <ac:grpSpMkLst>
            <pc:docMk/>
            <pc:sldMk cId="3920692238" sldId="264"/>
            <ac:grpSpMk id="3" creationId="{444A3BCB-C845-1616-484C-8714456A9F6C}"/>
          </ac:grpSpMkLst>
        </pc:grpChg>
      </pc:sldChg>
      <pc:sldChg chg="modSp mod">
        <pc:chgData name="Tosh Tachino" userId="a0189de61c910784" providerId="LiveId" clId="{5E7A3F67-150A-4EA0-9D59-7D40ABCF5FBE}" dt="2025-05-27T21:30:33.972" v="44" actId="20577"/>
        <pc:sldMkLst>
          <pc:docMk/>
          <pc:sldMk cId="1584913759" sldId="265"/>
        </pc:sldMkLst>
        <pc:spChg chg="mod">
          <ac:chgData name="Tosh Tachino" userId="a0189de61c910784" providerId="LiveId" clId="{5E7A3F67-150A-4EA0-9D59-7D40ABCF5FBE}" dt="2025-05-27T21:28:04.854" v="34" actId="207"/>
          <ac:spMkLst>
            <pc:docMk/>
            <pc:sldMk cId="1584913759" sldId="265"/>
            <ac:spMk id="4" creationId="{5A030265-B7C4-6B03-32D2-D38CFB4E062A}"/>
          </ac:spMkLst>
        </pc:spChg>
        <pc:spChg chg="mod">
          <ac:chgData name="Tosh Tachino" userId="a0189de61c910784" providerId="LiveId" clId="{5E7A3F67-150A-4EA0-9D59-7D40ABCF5FBE}" dt="2025-05-27T21:28:04.854" v="34" actId="207"/>
          <ac:spMkLst>
            <pc:docMk/>
            <pc:sldMk cId="1584913759" sldId="265"/>
            <ac:spMk id="5" creationId="{158C2A80-3A16-AA52-33F3-F61E46479E3F}"/>
          </ac:spMkLst>
        </pc:spChg>
        <pc:spChg chg="mod">
          <ac:chgData name="Tosh Tachino" userId="a0189de61c910784" providerId="LiveId" clId="{5E7A3F67-150A-4EA0-9D59-7D40ABCF5FBE}" dt="2025-05-27T21:30:33.972" v="44" actId="20577"/>
          <ac:spMkLst>
            <pc:docMk/>
            <pc:sldMk cId="1584913759" sldId="265"/>
            <ac:spMk id="11" creationId="{97465A2A-189E-D2BC-4DD1-A1175B7743FB}"/>
          </ac:spMkLst>
        </pc:spChg>
        <pc:grpChg chg="mod">
          <ac:chgData name="Tosh Tachino" userId="a0189de61c910784" providerId="LiveId" clId="{5E7A3F67-150A-4EA0-9D59-7D40ABCF5FBE}" dt="2025-05-27T21:28:04.854" v="34" actId="207"/>
          <ac:grpSpMkLst>
            <pc:docMk/>
            <pc:sldMk cId="1584913759" sldId="265"/>
            <ac:grpSpMk id="3" creationId="{B7685C41-B589-1BB0-1BD2-D19179ADB81F}"/>
          </ac:grpSpMkLst>
        </pc:grpChg>
      </pc:sldChg>
      <pc:sldChg chg="modSp mod">
        <pc:chgData name="Tosh Tachino" userId="a0189de61c910784" providerId="LiveId" clId="{5E7A3F67-150A-4EA0-9D59-7D40ABCF5FBE}" dt="2025-05-27T21:35:38.530" v="49" actId="20577"/>
        <pc:sldMkLst>
          <pc:docMk/>
          <pc:sldMk cId="1533204434" sldId="267"/>
        </pc:sldMkLst>
        <pc:spChg chg="mod">
          <ac:chgData name="Tosh Tachino" userId="a0189de61c910784" providerId="LiveId" clId="{5E7A3F67-150A-4EA0-9D59-7D40ABCF5FBE}" dt="2025-05-27T21:28:09.894" v="35" actId="207"/>
          <ac:spMkLst>
            <pc:docMk/>
            <pc:sldMk cId="1533204434" sldId="267"/>
            <ac:spMk id="4" creationId="{6BADF1C9-FA4E-C6E0-AA9D-ABB69AD1D664}"/>
          </ac:spMkLst>
        </pc:spChg>
        <pc:spChg chg="mod">
          <ac:chgData name="Tosh Tachino" userId="a0189de61c910784" providerId="LiveId" clId="{5E7A3F67-150A-4EA0-9D59-7D40ABCF5FBE}" dt="2025-05-27T21:28:09.894" v="35" actId="207"/>
          <ac:spMkLst>
            <pc:docMk/>
            <pc:sldMk cId="1533204434" sldId="267"/>
            <ac:spMk id="5" creationId="{6C2A9AB2-DC08-550F-DCBC-7D1189D8A2E1}"/>
          </ac:spMkLst>
        </pc:spChg>
        <pc:spChg chg="mod">
          <ac:chgData name="Tosh Tachino" userId="a0189de61c910784" providerId="LiveId" clId="{5E7A3F67-150A-4EA0-9D59-7D40ABCF5FBE}" dt="2025-05-27T21:35:38.530" v="49" actId="20577"/>
          <ac:spMkLst>
            <pc:docMk/>
            <pc:sldMk cId="1533204434" sldId="267"/>
            <ac:spMk id="11" creationId="{03EF53AC-D4E4-8188-9FB2-8403CB85D45A}"/>
          </ac:spMkLst>
        </pc:spChg>
        <pc:grpChg chg="mod">
          <ac:chgData name="Tosh Tachino" userId="a0189de61c910784" providerId="LiveId" clId="{5E7A3F67-150A-4EA0-9D59-7D40ABCF5FBE}" dt="2025-05-27T21:28:09.894" v="35" actId="207"/>
          <ac:grpSpMkLst>
            <pc:docMk/>
            <pc:sldMk cId="1533204434" sldId="267"/>
            <ac:grpSpMk id="3" creationId="{9E381E44-E092-9A15-3E64-DC019DB0677D}"/>
          </ac:grpSpMkLst>
        </pc:grpChg>
      </pc:sldChg>
      <pc:sldChg chg="modSp mod">
        <pc:chgData name="Tosh Tachino" userId="a0189de61c910784" providerId="LiveId" clId="{5E7A3F67-150A-4EA0-9D59-7D40ABCF5FBE}" dt="2025-05-27T21:36:54.618" v="115" actId="20577"/>
        <pc:sldMkLst>
          <pc:docMk/>
          <pc:sldMk cId="703482100" sldId="268"/>
        </pc:sldMkLst>
        <pc:spChg chg="mod">
          <ac:chgData name="Tosh Tachino" userId="a0189de61c910784" providerId="LiveId" clId="{5E7A3F67-150A-4EA0-9D59-7D40ABCF5FBE}" dt="2025-05-27T21:28:15.286" v="36" actId="207"/>
          <ac:spMkLst>
            <pc:docMk/>
            <pc:sldMk cId="703482100" sldId="268"/>
            <ac:spMk id="4" creationId="{CB2EDC9F-95FA-2A8C-B6D8-C94FF7CE5B64}"/>
          </ac:spMkLst>
        </pc:spChg>
        <pc:spChg chg="mod">
          <ac:chgData name="Tosh Tachino" userId="a0189de61c910784" providerId="LiveId" clId="{5E7A3F67-150A-4EA0-9D59-7D40ABCF5FBE}" dt="2025-05-27T21:28:15.286" v="36" actId="207"/>
          <ac:spMkLst>
            <pc:docMk/>
            <pc:sldMk cId="703482100" sldId="268"/>
            <ac:spMk id="5" creationId="{131276D9-C42E-AE5E-932E-44E0253E3D2E}"/>
          </ac:spMkLst>
        </pc:spChg>
        <pc:spChg chg="mod">
          <ac:chgData name="Tosh Tachino" userId="a0189de61c910784" providerId="LiveId" clId="{5E7A3F67-150A-4EA0-9D59-7D40ABCF5FBE}" dt="2025-05-27T21:36:54.618" v="115" actId="20577"/>
          <ac:spMkLst>
            <pc:docMk/>
            <pc:sldMk cId="703482100" sldId="268"/>
            <ac:spMk id="11" creationId="{D953CE03-5121-9DE0-EB9D-59F17F0A1193}"/>
          </ac:spMkLst>
        </pc:spChg>
        <pc:grpChg chg="mod">
          <ac:chgData name="Tosh Tachino" userId="a0189de61c910784" providerId="LiveId" clId="{5E7A3F67-150A-4EA0-9D59-7D40ABCF5FBE}" dt="2025-05-27T21:28:15.286" v="36" actId="207"/>
          <ac:grpSpMkLst>
            <pc:docMk/>
            <pc:sldMk cId="703482100" sldId="268"/>
            <ac:grpSpMk id="3" creationId="{67105874-11A1-6C53-E323-EBADF9035F6F}"/>
          </ac:grpSpMkLst>
        </pc:grpChg>
      </pc:sldChg>
      <pc:sldChg chg="modSp mod">
        <pc:chgData name="Tosh Tachino" userId="a0189de61c910784" providerId="LiveId" clId="{5E7A3F67-150A-4EA0-9D59-7D40ABCF5FBE}" dt="2025-05-27T21:38:27.380" v="153" actId="20577"/>
        <pc:sldMkLst>
          <pc:docMk/>
          <pc:sldMk cId="1571913401" sldId="269"/>
        </pc:sldMkLst>
        <pc:spChg chg="mod">
          <ac:chgData name="Tosh Tachino" userId="a0189de61c910784" providerId="LiveId" clId="{5E7A3F67-150A-4EA0-9D59-7D40ABCF5FBE}" dt="2025-05-27T21:28:22.158" v="37" actId="207"/>
          <ac:spMkLst>
            <pc:docMk/>
            <pc:sldMk cId="1571913401" sldId="269"/>
            <ac:spMk id="3" creationId="{A6324489-D009-FB9D-5D9C-BCB2D2789D0F}"/>
          </ac:spMkLst>
        </pc:spChg>
        <pc:spChg chg="mod">
          <ac:chgData name="Tosh Tachino" userId="a0189de61c910784" providerId="LiveId" clId="{5E7A3F67-150A-4EA0-9D59-7D40ABCF5FBE}" dt="2025-05-27T21:28:22.158" v="37" actId="207"/>
          <ac:spMkLst>
            <pc:docMk/>
            <pc:sldMk cId="1571913401" sldId="269"/>
            <ac:spMk id="4" creationId="{587B42AD-B351-F8D7-A2B1-53ACF81F6EA6}"/>
          </ac:spMkLst>
        </pc:spChg>
        <pc:spChg chg="mod">
          <ac:chgData name="Tosh Tachino" userId="a0189de61c910784" providerId="LiveId" clId="{5E7A3F67-150A-4EA0-9D59-7D40ABCF5FBE}" dt="2025-05-27T21:38:27.380" v="153" actId="20577"/>
          <ac:spMkLst>
            <pc:docMk/>
            <pc:sldMk cId="1571913401" sldId="269"/>
            <ac:spMk id="23" creationId="{6EB66B1F-8F06-105D-BD1D-A9AEC4F73EE1}"/>
          </ac:spMkLst>
        </pc:spChg>
        <pc:grpChg chg="mod">
          <ac:chgData name="Tosh Tachino" userId="a0189de61c910784" providerId="LiveId" clId="{5E7A3F67-150A-4EA0-9D59-7D40ABCF5FBE}" dt="2025-05-27T21:28:22.158" v="37" actId="207"/>
          <ac:grpSpMkLst>
            <pc:docMk/>
            <pc:sldMk cId="1571913401" sldId="269"/>
            <ac:grpSpMk id="2" creationId="{40ADCD43-E5EF-5CD9-696A-EFCCD91DB996}"/>
          </ac:grpSpMkLst>
        </pc:grpChg>
      </pc:sldChg>
      <pc:sldChg chg="modSp mod">
        <pc:chgData name="Tosh Tachino" userId="a0189de61c910784" providerId="LiveId" clId="{5E7A3F67-150A-4EA0-9D59-7D40ABCF5FBE}" dt="2025-05-27T21:28:27.046" v="38" actId="207"/>
        <pc:sldMkLst>
          <pc:docMk/>
          <pc:sldMk cId="1573466267" sldId="270"/>
        </pc:sldMkLst>
        <pc:spChg chg="mod">
          <ac:chgData name="Tosh Tachino" userId="a0189de61c910784" providerId="LiveId" clId="{5E7A3F67-150A-4EA0-9D59-7D40ABCF5FBE}" dt="2025-05-27T21:28:27.046" v="38" actId="207"/>
          <ac:spMkLst>
            <pc:docMk/>
            <pc:sldMk cId="1573466267" sldId="270"/>
            <ac:spMk id="4" creationId="{42067AD8-43BC-F2CE-CAA9-DCA7795450CB}"/>
          </ac:spMkLst>
        </pc:spChg>
        <pc:spChg chg="mod">
          <ac:chgData name="Tosh Tachino" userId="a0189de61c910784" providerId="LiveId" clId="{5E7A3F67-150A-4EA0-9D59-7D40ABCF5FBE}" dt="2025-05-27T21:28:27.046" v="38" actId="207"/>
          <ac:spMkLst>
            <pc:docMk/>
            <pc:sldMk cId="1573466267" sldId="270"/>
            <ac:spMk id="5" creationId="{37BCA6B3-9616-E74D-243B-B2AFBC5B6B1E}"/>
          </ac:spMkLst>
        </pc:spChg>
        <pc:grpChg chg="mod">
          <ac:chgData name="Tosh Tachino" userId="a0189de61c910784" providerId="LiveId" clId="{5E7A3F67-150A-4EA0-9D59-7D40ABCF5FBE}" dt="2025-05-27T21:28:27.046" v="38" actId="207"/>
          <ac:grpSpMkLst>
            <pc:docMk/>
            <pc:sldMk cId="1573466267" sldId="270"/>
            <ac:grpSpMk id="3" creationId="{EEE8D188-8CF0-E721-15CA-A6C8BEC8623A}"/>
          </ac:grpSpMkLst>
        </pc:grpChg>
      </pc:sldChg>
      <pc:sldChg chg="modSp mod">
        <pc:chgData name="Tosh Tachino" userId="a0189de61c910784" providerId="LiveId" clId="{5E7A3F67-150A-4EA0-9D59-7D40ABCF5FBE}" dt="2025-05-27T21:28:36.935" v="40" actId="207"/>
        <pc:sldMkLst>
          <pc:docMk/>
          <pc:sldMk cId="829431398" sldId="271"/>
        </pc:sldMkLst>
        <pc:spChg chg="mod">
          <ac:chgData name="Tosh Tachino" userId="a0189de61c910784" providerId="LiveId" clId="{5E7A3F67-150A-4EA0-9D59-7D40ABCF5FBE}" dt="2025-05-27T21:28:36.935" v="40" actId="207"/>
          <ac:spMkLst>
            <pc:docMk/>
            <pc:sldMk cId="829431398" sldId="271"/>
            <ac:spMk id="4" creationId="{4222B0F0-0041-016F-B309-D05CEFD3D7E5}"/>
          </ac:spMkLst>
        </pc:spChg>
        <pc:spChg chg="mod">
          <ac:chgData name="Tosh Tachino" userId="a0189de61c910784" providerId="LiveId" clId="{5E7A3F67-150A-4EA0-9D59-7D40ABCF5FBE}" dt="2025-05-27T21:28:36.935" v="40" actId="207"/>
          <ac:spMkLst>
            <pc:docMk/>
            <pc:sldMk cId="829431398" sldId="271"/>
            <ac:spMk id="5" creationId="{C6A390FD-C387-10CF-B3CE-C21EE6EB8496}"/>
          </ac:spMkLst>
        </pc:spChg>
        <pc:grpChg chg="mod">
          <ac:chgData name="Tosh Tachino" userId="a0189de61c910784" providerId="LiveId" clId="{5E7A3F67-150A-4EA0-9D59-7D40ABCF5FBE}" dt="2025-05-27T21:28:36.935" v="40" actId="207"/>
          <ac:grpSpMkLst>
            <pc:docMk/>
            <pc:sldMk cId="829431398" sldId="271"/>
            <ac:grpSpMk id="3" creationId="{26DBD7BE-6913-0E7C-7927-CF3F9B609FC0}"/>
          </ac:grpSpMkLst>
        </pc:grpChg>
      </pc:sldChg>
      <pc:sldChg chg="modSp mod">
        <pc:chgData name="Tosh Tachino" userId="a0189de61c910784" providerId="LiveId" clId="{5E7A3F67-150A-4EA0-9D59-7D40ABCF5FBE}" dt="2025-05-27T21:28:32.693" v="39" actId="207"/>
        <pc:sldMkLst>
          <pc:docMk/>
          <pc:sldMk cId="937145285" sldId="272"/>
        </pc:sldMkLst>
        <pc:spChg chg="mod">
          <ac:chgData name="Tosh Tachino" userId="a0189de61c910784" providerId="LiveId" clId="{5E7A3F67-150A-4EA0-9D59-7D40ABCF5FBE}" dt="2025-05-27T21:28:32.693" v="39" actId="207"/>
          <ac:spMkLst>
            <pc:docMk/>
            <pc:sldMk cId="937145285" sldId="272"/>
            <ac:spMk id="4" creationId="{626986E4-3B41-2C2E-230A-386022CAF3CB}"/>
          </ac:spMkLst>
        </pc:spChg>
        <pc:spChg chg="mod">
          <ac:chgData name="Tosh Tachino" userId="a0189de61c910784" providerId="LiveId" clId="{5E7A3F67-150A-4EA0-9D59-7D40ABCF5FBE}" dt="2025-05-27T21:28:32.693" v="39" actId="207"/>
          <ac:spMkLst>
            <pc:docMk/>
            <pc:sldMk cId="937145285" sldId="272"/>
            <ac:spMk id="5" creationId="{21859594-CB9F-140D-E3EC-D94B2A22F785}"/>
          </ac:spMkLst>
        </pc:spChg>
        <pc:grpChg chg="mod">
          <ac:chgData name="Tosh Tachino" userId="a0189de61c910784" providerId="LiveId" clId="{5E7A3F67-150A-4EA0-9D59-7D40ABCF5FBE}" dt="2025-05-27T21:28:32.693" v="39" actId="207"/>
          <ac:grpSpMkLst>
            <pc:docMk/>
            <pc:sldMk cId="937145285" sldId="272"/>
            <ac:grpSpMk id="3" creationId="{33967B3E-7ABD-B07D-8BF5-6349C0DEA825}"/>
          </ac:grpSpMkLst>
        </pc:grpChg>
      </pc:sldChg>
      <pc:sldChg chg="modSp mod">
        <pc:chgData name="Tosh Tachino" userId="a0189de61c910784" providerId="LiveId" clId="{5E7A3F67-150A-4EA0-9D59-7D40ABCF5FBE}" dt="2025-05-27T21:28:44.141" v="41" actId="207"/>
        <pc:sldMkLst>
          <pc:docMk/>
          <pc:sldMk cId="2468960989" sldId="273"/>
        </pc:sldMkLst>
        <pc:spChg chg="mod">
          <ac:chgData name="Tosh Tachino" userId="a0189de61c910784" providerId="LiveId" clId="{5E7A3F67-150A-4EA0-9D59-7D40ABCF5FBE}" dt="2025-05-27T21:28:44.141" v="41" actId="207"/>
          <ac:spMkLst>
            <pc:docMk/>
            <pc:sldMk cId="2468960989" sldId="273"/>
            <ac:spMk id="4" creationId="{36B0B2A8-AD6A-CB7F-EEE2-FEF5CABC24C9}"/>
          </ac:spMkLst>
        </pc:spChg>
        <pc:spChg chg="mod">
          <ac:chgData name="Tosh Tachino" userId="a0189de61c910784" providerId="LiveId" clId="{5E7A3F67-150A-4EA0-9D59-7D40ABCF5FBE}" dt="2025-05-27T21:28:44.141" v="41" actId="207"/>
          <ac:spMkLst>
            <pc:docMk/>
            <pc:sldMk cId="2468960989" sldId="273"/>
            <ac:spMk id="5" creationId="{1DAD86D3-2F05-F99E-6BB1-293B2323C061}"/>
          </ac:spMkLst>
        </pc:spChg>
        <pc:grpChg chg="mod">
          <ac:chgData name="Tosh Tachino" userId="a0189de61c910784" providerId="LiveId" clId="{5E7A3F67-150A-4EA0-9D59-7D40ABCF5FBE}" dt="2025-05-27T21:28:44.141" v="41" actId="207"/>
          <ac:grpSpMkLst>
            <pc:docMk/>
            <pc:sldMk cId="2468960989" sldId="273"/>
            <ac:grpSpMk id="3" creationId="{909335C5-31DD-C5C6-67E1-178B9C3C829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0B528-CEA0-4E6B-998C-BFC56C5F6CA2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E5C7-2114-438E-AE21-03F461C4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effectLst/>
                <a:latin typeface="Helvetica" pitchFamily="2" charset="0"/>
              </a:rPr>
              <a:t>Julie will do intro.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27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A0CA3-2069-16FA-A7E5-CD7283AA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A32D1-FA58-2062-B162-3966E3505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2F896E-58F7-DD14-97D4-3A1A36A82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This may sound terribly conceited, but how about a picture of you and me high-fiving?</a:t>
            </a:r>
          </a:p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Also, memo to self: Be open about your difficulty with positive psychology’s relationship with neoconservatism.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A4232-90B7-319D-4F6F-DD7189248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82846-437A-ACD1-E075-BD73E8A34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84AF7-DF39-8781-525A-7DDA89993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6EAAD-EB5E-63F0-C1D9-0BC2008DF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5DDF9-6BF6-9432-4715-3CD9AB45A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711E-236D-B564-1BCE-3E621F9D5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642A7-0EFE-8133-CAB5-A13270D2B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0CA91-7AD1-DE38-AD0B-FE5B3D1CC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effectLst/>
                <a:latin typeface="Helvetica" pitchFamily="2" charset="0"/>
              </a:rPr>
              <a:t>Julie will do intro.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9F06-3AF3-5609-F716-A21E0320F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64680-846C-0A6F-45F3-386256578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3D6E1-FA53-FE86-7B26-DE0088950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E88CBD-A94E-76AD-0BDE-F4ADE5328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This may sound terribly conceited, but how about a picture of you and me high-fiving?</a:t>
            </a:r>
          </a:p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Also, memo to self: Be open about your difficulty with positive psychology’s relationship with neoconservatism.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9B3E7-CC28-ECD9-4DC6-3BA3ED345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17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A2CBE-DE23-D953-B6F5-762CA9FC2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8832F2-3E37-2FFF-F4B0-0FC5D35DC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B8714-5328-8DA9-22BA-A37B35C61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This may sound terribly conceited, but how about a picture of you and me high-fiving?</a:t>
            </a:r>
          </a:p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Also, memo to self: Be open about your difficulty with positive psychology’s relationship with neoconservatism.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3EEA6-9096-5318-9108-EB990F5E3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44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872F0-4112-D36B-94C8-43A755B89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87201C-C673-1F4E-F17E-A860EE741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5C9B4A-81CA-381A-8D7C-AEFF6D84F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This may sound terribly conceited, but how about a picture of you and me high-fiving?</a:t>
            </a:r>
          </a:p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Also, memo to self: Be open about your difficulty with positive psychology’s relationship with neoconservatism.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F23A5-DC40-C4A7-657E-A8A59D68E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0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16287-056B-38D6-3D5B-67A60F6CB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976FC-D269-A9BC-20A6-2069A67A8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5E694A-E753-CAD3-3A3A-53D7DF1B3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This may sound terribly conceited, but how about a picture of you and me high-fiving?</a:t>
            </a:r>
          </a:p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Also, memo to self: Be open about your difficulty with positive psychology’s relationship with neoconservatism.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93D88-541E-AA7D-257E-428C4C8D7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8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Segoe UI" panose="020B0502040204020203" pitchFamily="34" charset="0"/>
              </a:rPr>
              <a:t>Evidence (that regular writing is more effective than sporadic/spontaneous)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>
                <a:latin typeface="Sitka Text" pitchFamily="2" charset="0"/>
              </a:rPr>
              <a:t>Boice (1989): academic writers who engaged in brief daily writing produced significantly more pages than those who waited for large blocks of time (“binge writers”).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>
                <a:latin typeface="Sitka Text" pitchFamily="2" charset="0"/>
              </a:rPr>
              <a:t>Boice (1990): pp. 79ff: Of the 27 faculty members, regular writers wrote more productive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>
                <a:latin typeface="Sitka Text" pitchFamily="2" charset="0"/>
              </a:rPr>
              <a:t>DeFeo et al. (2016): Writing groups shifted participants’ focus from external pressures to healthy habits and identity as writers.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>
                <a:latin typeface="Sitka Text" pitchFamily="2" charset="0"/>
              </a:rPr>
              <a:t>Morss &amp; Murray (2001): Structured Writing for Publication program yielded both hard and soft results (greater output and self-efficacy)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1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Segoe UI" panose="020B0502040204020203" pitchFamily="34" charset="0"/>
              </a:rPr>
              <a:t>Evidence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>
                <a:latin typeface="Sitka Text" pitchFamily="2" charset="0"/>
              </a:rPr>
              <a:t>Englebrecht et al. (2008): 487 accounting doctoral students for the next 20 years: Positive correlation = top-tier institutions of first hire, larger department size of initial hire, and the experience within academic ranks. Negative = increased time spent teaching and accepting an initial hire at a public rather than a private institution.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>
                <a:latin typeface="Sitka Text" pitchFamily="2" charset="0"/>
              </a:rPr>
              <a:t>Martínez et al. (2011): 94 highly productive scholars of school psychology: yielded following recommendations: 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pPr>
              <a:buChar char=" "/>
            </a:pPr>
            <a:r>
              <a:rPr lang="en-US" sz="1800" b="0" i="0" u="none" strike="noStrike" baseline="0" dirty="0">
                <a:latin typeface="Segoe UI" panose="020B0502040204020203" pitchFamily="34" charset="0"/>
              </a:rPr>
              <a:t>Follow your bliss, be persistent, and work really hard.</a:t>
            </a:r>
          </a:p>
          <a:p>
            <a:pPr>
              <a:buChar char=" "/>
            </a:pPr>
            <a:r>
              <a:rPr lang="en-US" sz="1800" b="0" i="0" u="none" strike="noStrike" baseline="0" dirty="0">
                <a:latin typeface="Segoe UI" panose="020B0502040204020203" pitchFamily="34" charset="0"/>
              </a:rPr>
              <a:t>Collaborate</a:t>
            </a:r>
          </a:p>
          <a:p>
            <a:pPr>
              <a:buChar char=" "/>
            </a:pPr>
            <a:r>
              <a:rPr lang="en-US" sz="1800" b="0" i="0" u="none" strike="noStrike" baseline="0" dirty="0">
                <a:latin typeface="Segoe UI" panose="020B0502040204020203" pitchFamily="34" charset="0"/>
              </a:rPr>
              <a:t>Manage your schedule wisely and prioritize research responsibilities</a:t>
            </a:r>
          </a:p>
          <a:p>
            <a:pPr>
              <a:buChar char=" "/>
            </a:pPr>
            <a:r>
              <a:rPr lang="en-US" sz="1800" b="0" i="0" u="none" strike="noStrike" baseline="0" dirty="0">
                <a:latin typeface="Segoe UI" panose="020B0502040204020203" pitchFamily="34" charset="0"/>
              </a:rPr>
              <a:t>Have a protected time to write and become a student of writing</a:t>
            </a:r>
          </a:p>
          <a:p>
            <a:pPr>
              <a:buChar char=" "/>
            </a:pPr>
            <a:r>
              <a:rPr lang="en-US" sz="1800" b="0" i="0" u="none" strike="noStrike" baseline="0" dirty="0">
                <a:latin typeface="Segoe UI" panose="020B0502040204020203" pitchFamily="34" charset="0"/>
              </a:rPr>
              <a:t>Pursue a systemic line of research that cultivates your expertise</a:t>
            </a:r>
          </a:p>
          <a:p>
            <a:pPr>
              <a:buChar char=" "/>
            </a:pPr>
            <a:r>
              <a:rPr lang="en-US" sz="1800" b="0" i="0" u="none" strike="noStrike" baseline="0" dirty="0">
                <a:latin typeface="Segoe UI" panose="020B0502040204020203" pitchFamily="34" charset="0"/>
              </a:rPr>
              <a:t>Hone research skills, stay current in the literature, and become a reviewer</a:t>
            </a:r>
          </a:p>
          <a:p>
            <a:pPr>
              <a:buChar char=" "/>
            </a:pPr>
            <a:r>
              <a:rPr lang="en-US" sz="1800" b="0" i="0" u="none" strike="noStrike" baseline="0" dirty="0">
                <a:latin typeface="Segoe UI" panose="020B0502040204020203" pitchFamily="34" charset="0"/>
              </a:rPr>
              <a:t>Take peer reviews seriously without getting defensive, and address revisions thoroughly</a:t>
            </a:r>
          </a:p>
          <a:p>
            <a:pPr>
              <a:buChar char=" "/>
            </a:pPr>
            <a:r>
              <a:rPr lang="en-US" sz="1800" b="0" i="0" u="none" strike="noStrike" baseline="0" dirty="0">
                <a:latin typeface="Segoe UI" panose="020B0502040204020203" pitchFamily="34" charset="0"/>
              </a:rPr>
              <a:t>Familiarize yourself with the journals and select and outlet based on fit and intended audience</a:t>
            </a:r>
          </a:p>
          <a:p>
            <a:r>
              <a:rPr lang="en-US" sz="1800" b="0" i="0" u="none" strike="noStrike" baseline="0" dirty="0" err="1">
                <a:latin typeface="Sitka Text" pitchFamily="2" charset="0"/>
              </a:rPr>
              <a:t>Mayrath</a:t>
            </a:r>
            <a:r>
              <a:rPr lang="en-US" sz="1800" b="0" i="0" u="none" strike="noStrike" baseline="0" dirty="0">
                <a:latin typeface="Sitka Text" pitchFamily="2" charset="0"/>
              </a:rPr>
              <a:t> (2007): 13 productive authors in educational psychology. Common attributes: collaboration, passion/curiosity, research skills, and time management.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>
                <a:latin typeface="Sitka Text" pitchFamily="2" charset="0"/>
              </a:rPr>
              <a:t>Roberts &amp; Turnbull (2004): among nursing faculty: time management is important, lack of time (high teaching load) as a barrier to scholarly productivity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4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Sitka Text" pitchFamily="2" charset="0"/>
              </a:rPr>
              <a:t>Evidence (that it contributes to research productivity):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>
                <a:latin typeface="Sitka Text" pitchFamily="2" charset="0"/>
              </a:rPr>
              <a:t>Brown et al. (1996): a study with graduate students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>
                <a:latin typeface="Sitka Text" pitchFamily="2" charset="0"/>
              </a:rPr>
              <a:t>Jonas &amp; Hall (2022): a study with 851 graduate students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 err="1">
                <a:latin typeface="Sitka Text" pitchFamily="2" charset="0"/>
              </a:rPr>
              <a:t>Vrugt</a:t>
            </a:r>
            <a:r>
              <a:rPr lang="en-US" sz="1800" b="0" i="0" u="none" strike="noStrike" baseline="0" dirty="0">
                <a:latin typeface="Sitka Text" pitchFamily="2" charset="0"/>
              </a:rPr>
              <a:t> &amp; </a:t>
            </a:r>
            <a:r>
              <a:rPr lang="en-US" sz="1800" b="0" i="0" u="none" strike="noStrike" baseline="0" dirty="0" err="1">
                <a:latin typeface="Sitka Text" pitchFamily="2" charset="0"/>
              </a:rPr>
              <a:t>Koenis</a:t>
            </a:r>
            <a:r>
              <a:rPr lang="en-US" sz="1800" b="0" i="0" u="none" strike="noStrike" baseline="0" dirty="0">
                <a:latin typeface="Sitka Text" pitchFamily="2" charset="0"/>
              </a:rPr>
              <a:t> (2002): a study with 123 academics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9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357F7-2F70-A170-00FE-0DD7E6E0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BB2CC-72CE-F0C6-121A-C5533B435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8B015-C972-6A5E-D271-E29C4B19F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- social support</a:t>
            </a:r>
            <a:endParaRPr lang="en-US" sz="1800" dirty="0">
              <a:effectLst/>
            </a:endParaRPr>
          </a:p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- research collaboration</a:t>
            </a:r>
            <a:endParaRPr lang="en-US" sz="1800" dirty="0">
              <a:effectLst/>
            </a:endParaRPr>
          </a:p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- networking</a:t>
            </a:r>
            <a:endParaRPr lang="en-US" sz="1800" dirty="0">
              <a:effectLst/>
            </a:endParaRPr>
          </a:p>
          <a:p>
            <a:pPr>
              <a:buNone/>
            </a:pPr>
            <a:r>
              <a:rPr lang="en-US" sz="1800" dirty="0">
                <a:effectLst/>
                <a:latin typeface="Helvetica" pitchFamily="2" charset="0"/>
              </a:rPr>
              <a:t>- attitudes</a:t>
            </a:r>
            <a:endParaRPr lang="en-US" sz="1800" dirty="0">
              <a:effectLst/>
            </a:endParaRPr>
          </a:p>
          <a:p>
            <a:r>
              <a:rPr lang="en-US" sz="1800" dirty="0">
                <a:effectLst/>
                <a:latin typeface="Helvetica" pitchFamily="2" charset="0"/>
              </a:rPr>
              <a:t>- professional development</a:t>
            </a:r>
            <a:endParaRPr lang="en-US" sz="18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E6694-62E8-7B63-0E21-4A5DA34C5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Segoe UI" panose="020B0502040204020203" pitchFamily="34" charset="0"/>
              </a:rPr>
              <a:t>Evidence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>
                <a:latin typeface="Segoe UI" panose="020B0502040204020203" pitchFamily="34" charset="0"/>
              </a:rPr>
              <a:t>No specific evidence on whether or not goal setting affects the scholarly productivity of faculty members.</a:t>
            </a:r>
          </a:p>
          <a:p>
            <a:r>
              <a:rPr lang="en-US" sz="1800" b="0" i="0" u="none" strike="noStrike" baseline="0" dirty="0">
                <a:latin typeface="Sitka Text" pitchFamily="2" charset="0"/>
              </a:rPr>
              <a:t>Locke &amp; Latham (2002): a detailed overview of how goals affect performance</a:t>
            </a:r>
            <a:endParaRPr lang="en-US" sz="1800" b="0" i="0" u="none" strike="noStrike" baseline="0" dirty="0">
              <a:latin typeface="Segoe UI" panose="020B0502040204020203" pitchFamily="34" charset="0"/>
            </a:endParaRPr>
          </a:p>
          <a:p>
            <a:r>
              <a:rPr lang="en-US" sz="1800" b="0" i="0" u="none" strike="noStrike" baseline="0" dirty="0" err="1">
                <a:latin typeface="Segoe UI" panose="020B0502040204020203" pitchFamily="34" charset="0"/>
              </a:rPr>
              <a:t>Morisano</a:t>
            </a:r>
            <a:r>
              <a:rPr lang="en-US" sz="1800" b="0" i="0" u="none" strike="noStrike" baseline="0" dirty="0">
                <a:latin typeface="Segoe UI" panose="020B0502040204020203" pitchFamily="34" charset="0"/>
              </a:rPr>
              <a:t> et al. (2010): Goal-setting interventions improved student academic performance</a:t>
            </a:r>
          </a:p>
          <a:p>
            <a:r>
              <a:rPr lang="en-US" sz="1800" b="0" i="0" u="none" strike="noStrike" baseline="0" dirty="0">
                <a:latin typeface="Segoe UI" panose="020B0502040204020203" pitchFamily="34" charset="0"/>
              </a:rPr>
              <a:t>Swann, et al. (2020). Learning goals may be better suited when the (assigned) performance goal is too difficult.</a:t>
            </a:r>
          </a:p>
          <a:p>
            <a:endParaRPr lang="en-US" dirty="0"/>
          </a:p>
          <a:p>
            <a:r>
              <a:rPr lang="en-US" sz="1800" b="0" i="0" u="none" strike="noStrike" baseline="0">
                <a:latin typeface="Segoe UI" panose="020B0502040204020203" pitchFamily="34" charset="0"/>
              </a:rPr>
              <a:t>Make it SMART: Specific, Measurable, Achievable, Relevant, Time-bound.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7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E11A-51E0-16BC-1EBF-780A8D27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7EC70-5E4A-7A15-2550-E8E76CD0E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5B761-9E2C-9483-EA71-1EC6DBE55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</a:rPr>
              <a:t>Participating in research groups is a normal part of grad school life here.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Joining a research group will not only increase output, thanks to synergy, but funding bodies value collaborative research projects more because they tend to be cited more.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3F6F7-4193-FD5A-724A-A9C6D07C1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6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A0A4C-4D66-5C9B-9038-007FBE52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C4BD2-8EDD-F481-B45C-926010D62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F9E35-EC82-68E9-6605-61869580A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>
                <a:effectLst/>
              </a:rPr>
              <a:t>Networking can feel smarmy.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20EBF-97B4-FA46-C33A-477DC5FFC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8E5C7-2114-438E-AE21-03F461C42C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2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oshtachino.com/pansig2025/" TargetMode="External"/><Relationship Id="rId5" Type="http://schemas.openxmlformats.org/officeDocument/2006/relationships/hyperlink" Target="mailto:jkimura@mukogawa-u.ac.jp" TargetMode="External"/><Relationship Id="rId4" Type="http://schemas.openxmlformats.org/officeDocument/2006/relationships/hyperlink" Target="mailto:tachino_t@obirin.ac.j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shtachino.com/oberlin2025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mailto:jkimura@mukogawa-u.ac.jp" TargetMode="External"/><Relationship Id="rId4" Type="http://schemas.openxmlformats.org/officeDocument/2006/relationships/hyperlink" Target="mailto:tachino_t@obirin.ac.j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0005-7967(89)90144-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j.adiac.2008.05.005" TargetMode="External"/><Relationship Id="rId5" Type="http://schemas.openxmlformats.org/officeDocument/2006/relationships/hyperlink" Target="https://doi.org/10.5901/ajis.2016.v5n3s1p544" TargetMode="External"/><Relationship Id="rId4" Type="http://schemas.openxmlformats.org/officeDocument/2006/relationships/hyperlink" Target="https://doi.org/10.1177/001100009624301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7/0003-066X.57.9.70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07/s10648-007-9059-y" TargetMode="External"/><Relationship Id="rId5" Type="http://schemas.openxmlformats.org/officeDocument/2006/relationships/hyperlink" Target="https://doi.org/10.1016/j.jsp.2011.10.003" TargetMode="External"/><Relationship Id="rId4" Type="http://schemas.openxmlformats.org/officeDocument/2006/relationships/hyperlink" Target="https://doi.org/10.1037/0022-3514.73.1.9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7/a001847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80/10463283.2011.643698" TargetMode="External"/><Relationship Id="rId5" Type="http://schemas.openxmlformats.org/officeDocument/2006/relationships/hyperlink" Target="https://doi.org/10.1080/03075079.2015.1058351" TargetMode="External"/><Relationship Id="rId4" Type="http://schemas.openxmlformats.org/officeDocument/2006/relationships/hyperlink" Target="https://doi.org/10.1080/0307507002003070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ACM.000000000000456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02/ceas.12191" TargetMode="External"/><Relationship Id="rId5" Type="http://schemas.openxmlformats.org/officeDocument/2006/relationships/hyperlink" Target="https://doi.org/10.1111/1464-0597.00110" TargetMode="External"/><Relationship Id="rId4" Type="http://schemas.openxmlformats.org/officeDocument/2006/relationships/hyperlink" Target="https://doi.org/10.1080/17437199.2019.170661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48134" cy="10287000"/>
            <a:chOff x="0" y="0"/>
            <a:chExt cx="2119673" cy="2709333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119673" cy="2709333"/>
            </a:xfrm>
            <a:custGeom>
              <a:avLst/>
              <a:gdLst/>
              <a:ahLst/>
              <a:cxnLst/>
              <a:rect l="l" t="t" r="r" b="b"/>
              <a:pathLst>
                <a:path w="2119673" h="2709333">
                  <a:moveTo>
                    <a:pt x="0" y="0"/>
                  </a:moveTo>
                  <a:lnTo>
                    <a:pt x="2119673" y="0"/>
                  </a:lnTo>
                  <a:lnTo>
                    <a:pt x="2119673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1967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534591" y="1028700"/>
            <a:ext cx="4978952" cy="9851713"/>
            <a:chOff x="0" y="0"/>
            <a:chExt cx="2620010" cy="5184140"/>
          </a:xfrm>
        </p:grpSpPr>
        <p:sp>
          <p:nvSpPr>
            <p:cNvPr id="11" name="Freeform 1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22189" r="-2218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520112" y="1506660"/>
            <a:ext cx="944880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Research Productivity: </a:t>
            </a:r>
          </a:p>
          <a:p>
            <a:pPr algn="ctr"/>
            <a:r>
              <a:rPr lang="en-US" sz="54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Teachers can research, too!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48987" y="8818579"/>
            <a:ext cx="2696326" cy="26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n-US" sz="2400" spc="-7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27 Jue,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5C7CAF-51ED-086D-07B8-A7515AA7F2FA}"/>
              </a:ext>
            </a:extLst>
          </p:cNvPr>
          <p:cNvSpPr txBox="1"/>
          <p:nvPr/>
        </p:nvSpPr>
        <p:spPr>
          <a:xfrm>
            <a:off x="10515600" y="4281334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Tosh Tachino</a:t>
            </a: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 Oberlin University</a:t>
            </a: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 </a:t>
            </a:r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4"/>
              </a:rPr>
              <a:t>tachino_t@obirin.ac.jp</a:t>
            </a:r>
            <a:endParaRPr lang="en-US" sz="3600" dirty="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  <a:p>
            <a:endParaRPr lang="en-US" sz="3600" dirty="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Julia Kimura</a:t>
            </a: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 </a:t>
            </a:r>
            <a:r>
              <a:rPr lang="en-US" sz="360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Mukogawa</a:t>
            </a:r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Women’s University</a:t>
            </a: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 </a:t>
            </a:r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5"/>
              </a:rPr>
              <a:t>jkimura@mukogawa-u.ac.jp</a:t>
            </a:r>
            <a:endParaRPr lang="en-US" sz="3600" dirty="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66F4F-BE69-0467-A34E-85DF0ABC3DE6}"/>
              </a:ext>
            </a:extLst>
          </p:cNvPr>
          <p:cNvSpPr txBox="1"/>
          <p:nvPr/>
        </p:nvSpPr>
        <p:spPr>
          <a:xfrm>
            <a:off x="9901728" y="8880368"/>
            <a:ext cx="8048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This PowerPoint is available at:</a:t>
            </a:r>
          </a:p>
          <a:p>
            <a:pPr algn="r"/>
            <a:r>
              <a:rPr lang="en-US" sz="32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6"/>
              </a:rPr>
              <a:t>https://toshtachino.com/oberlin2025/</a:t>
            </a:r>
            <a:endParaRPr lang="en-US" sz="3200" dirty="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382E2-9FDA-FB57-F89D-71EBE6698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7685C41-B589-1BB0-1BD2-D19179ADB81F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A030265-B7C4-6B03-32D2-D38CFB4E062A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58C2A80-3A16-AA52-33F3-F61E46479E3F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7E06A00-A323-D47C-A6D3-D09A7EA34B62}"/>
              </a:ext>
            </a:extLst>
          </p:cNvPr>
          <p:cNvSpPr txBox="1"/>
          <p:nvPr/>
        </p:nvSpPr>
        <p:spPr>
          <a:xfrm>
            <a:off x="471948" y="1239673"/>
            <a:ext cx="12001500" cy="1147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Networking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7465A2A-189E-D2BC-4DD1-A1175B7743FB}"/>
              </a:ext>
            </a:extLst>
          </p:cNvPr>
          <p:cNvSpPr txBox="1"/>
          <p:nvPr/>
        </p:nvSpPr>
        <p:spPr>
          <a:xfrm>
            <a:off x="8000998" y="3429000"/>
            <a:ext cx="10287001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Strategies</a:t>
            </a:r>
          </a:p>
          <a:p>
            <a:pPr algn="ctr"/>
            <a:endParaRPr lang="en-US" sz="12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latin typeface="Helvetica World"/>
                <a:ea typeface="Helvetica World"/>
                <a:cs typeface="Helvetica World"/>
                <a:sym typeface="Helvetica World"/>
              </a:rPr>
              <a:t>Seek happiness! You may become more efficient when you network (</a:t>
            </a:r>
            <a:r>
              <a:rPr lang="en-US" sz="3600" dirty="0" err="1">
                <a:latin typeface="Helvetica World"/>
                <a:ea typeface="Helvetica World"/>
                <a:cs typeface="Helvetica World"/>
                <a:sym typeface="Helvetica World"/>
              </a:rPr>
              <a:t>Baulant</a:t>
            </a:r>
            <a:r>
              <a:rPr lang="en-US" sz="3600" dirty="0">
                <a:latin typeface="Helvetica World"/>
                <a:ea typeface="Helvetica World"/>
                <a:cs typeface="Helvetica World"/>
                <a:sym typeface="Helvetica World"/>
              </a:rPr>
              <a:t>, 2017).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kern="0" dirty="0">
                <a:latin typeface="Helvetica" pitchFamily="2" charset="0"/>
                <a:ea typeface="Yu Mincho" panose="02020400000000000000" pitchFamily="18" charset="-128"/>
              </a:rPr>
              <a:t>Foster relationships and collaborate! This is a common strategy that accounts for high productivity </a:t>
            </a:r>
            <a:r>
              <a:rPr lang="en-US" sz="3600" dirty="0">
                <a:latin typeface="Helvetica World"/>
                <a:ea typeface="Helvetica World"/>
                <a:cs typeface="Helvetica World"/>
                <a:sym typeface="Helvetica World"/>
              </a:rPr>
              <a:t>(Martínez et al., 2011).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Helvetica World"/>
                <a:ea typeface="Helvetica World"/>
                <a:cs typeface="Helvetica World"/>
                <a:sym typeface="Helvetica World"/>
              </a:rPr>
              <a:t>Promise yourself to make an effort to put out your feelers the next time you attend a conference.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Helvetica World"/>
                <a:ea typeface="Helvetica World"/>
                <a:cs typeface="Helvetica World"/>
                <a:sym typeface="Helvetica World"/>
              </a:rPr>
              <a:t>Remember what you can offer to others.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3600" dirty="0">
                <a:latin typeface="Helvetica World"/>
                <a:ea typeface="Helvetica World"/>
                <a:cs typeface="Helvetica World"/>
                <a:sym typeface="Helvetica World"/>
              </a:rPr>
              <a:t>Keep your mind open to what others can offer you.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57D695D-495C-B814-9865-C2AB1DA29686}"/>
              </a:ext>
            </a:extLst>
          </p:cNvPr>
          <p:cNvSpPr txBox="1"/>
          <p:nvPr/>
        </p:nvSpPr>
        <p:spPr>
          <a:xfrm>
            <a:off x="152400" y="8242340"/>
            <a:ext cx="7848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Role of Networking</a:t>
            </a:r>
          </a:p>
          <a:p>
            <a:pPr algn="ctr"/>
            <a:r>
              <a:rPr lang="en-US" sz="3000" kern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Yu Mincho" panose="02020400000000000000" pitchFamily="18" charset="-128"/>
              </a:rPr>
              <a:t>Baulant</a:t>
            </a:r>
            <a:r>
              <a:rPr lang="en-US" sz="3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Yu Mincho" panose="02020400000000000000" pitchFamily="18" charset="-128"/>
              </a:rPr>
              <a:t>, 2017;</a:t>
            </a:r>
          </a:p>
          <a:p>
            <a:pPr algn="ctr"/>
            <a:r>
              <a:rPr lang="en-US" sz="3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Yu Mincho" panose="02020400000000000000" pitchFamily="18" charset="-128"/>
              </a:rPr>
              <a:t>Martínez, Floyd, &amp; Erichsen, 2011; 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Helvetica World"/>
              <a:cs typeface="Helvetica World"/>
              <a:sym typeface="Helvetica World"/>
            </a:endParaRPr>
          </a:p>
        </p:txBody>
      </p:sp>
      <p:pic>
        <p:nvPicPr>
          <p:cNvPr id="3074" name="Picture 2" descr="Networking tips for academics | THE Campus Learn, Share, Connect">
            <a:extLst>
              <a:ext uri="{FF2B5EF4-FFF2-40B4-BE49-F238E27FC236}">
                <a16:creationId xmlns:a16="http://schemas.microsoft.com/office/drawing/2014/main" id="{ACC09230-22EF-0257-9A24-2EB73AB84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60" y="3583744"/>
            <a:ext cx="6243479" cy="46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1375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38E18-C589-82E9-BACF-FB5295343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E381E44-E092-9A15-3E64-DC019DB0677D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BADF1C9-FA4E-C6E0-AA9D-ABB69AD1D664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C2A9AB2-DC08-550F-DCBC-7D1189D8A2E1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063B582-5178-434B-26A7-F145105FD9E3}"/>
              </a:ext>
            </a:extLst>
          </p:cNvPr>
          <p:cNvSpPr txBox="1"/>
          <p:nvPr/>
        </p:nvSpPr>
        <p:spPr>
          <a:xfrm>
            <a:off x="1028700" y="1213663"/>
            <a:ext cx="11401036" cy="114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Attitudes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3EF53AC-D4E4-8188-9FB2-8403CB85D45A}"/>
              </a:ext>
            </a:extLst>
          </p:cNvPr>
          <p:cNvSpPr txBox="1"/>
          <p:nvPr/>
        </p:nvSpPr>
        <p:spPr>
          <a:xfrm>
            <a:off x="8001000" y="3842722"/>
            <a:ext cx="9525000" cy="5724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Strategies</a:t>
            </a:r>
          </a:p>
          <a:p>
            <a:pPr algn="ctr"/>
            <a:endParaRPr lang="en-US" sz="12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Remember that beliefs shape choices we make in the producing academic output (Nygaard, 2017).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Remember that mere perceptions of </a:t>
            </a:r>
            <a:r>
              <a:rPr lang="en-US" sz="3600" dirty="0" err="1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PoP</a:t>
            </a: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affect productivity—for better and for worse (van Dalen &amp; </a:t>
            </a:r>
            <a:r>
              <a:rPr lang="en-US" sz="3600" dirty="0" err="1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Henkens</a:t>
            </a: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2012)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Think about Boice’s (1994) Rules of the Road for Writers</a:t>
            </a:r>
          </a:p>
          <a:p>
            <a:pPr marL="457200" indent="-457200" algn="l">
              <a:buFont typeface="+mj-lt"/>
              <a:buAutoNum type="arabicPeriod"/>
            </a:pPr>
            <a:endParaRPr lang="en-US" sz="36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B9EB7258-C261-7C12-DF11-E6EA637AADB3}"/>
              </a:ext>
            </a:extLst>
          </p:cNvPr>
          <p:cNvSpPr txBox="1"/>
          <p:nvPr/>
        </p:nvSpPr>
        <p:spPr>
          <a:xfrm>
            <a:off x="152400" y="8242340"/>
            <a:ext cx="7848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Role of Attitude</a:t>
            </a:r>
          </a:p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Boice, (1994);</a:t>
            </a:r>
          </a:p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Nygaard, 2017;</a:t>
            </a:r>
          </a:p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van Dalen &amp; </a:t>
            </a:r>
            <a:r>
              <a:rPr lang="en-US" sz="3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Kenkens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 (2012)</a:t>
            </a:r>
          </a:p>
        </p:txBody>
      </p:sp>
      <p:pic>
        <p:nvPicPr>
          <p:cNvPr id="6146" name="Picture 2" descr="12 Tips to Have a Positive Attitude, Even in Tough Times | Trusted Since  1922">
            <a:extLst>
              <a:ext uri="{FF2B5EF4-FFF2-40B4-BE49-F238E27FC236}">
                <a16:creationId xmlns:a16="http://schemas.microsoft.com/office/drawing/2014/main" id="{8B8F11F5-A6BC-B034-67B8-11FA3CBB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0" y="3507149"/>
            <a:ext cx="7115724" cy="47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0443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0DB9E-2807-48E8-B59D-2D9956A71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7105874-11A1-6C53-E323-EBADF9035F6F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B2EDC9F-95FA-2A8C-B6D8-C94FF7CE5B64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31276D9-C42E-AE5E-932E-44E0253E3D2E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587EFC73-9482-28B7-5962-7135C9B79517}"/>
              </a:ext>
            </a:extLst>
          </p:cNvPr>
          <p:cNvSpPr txBox="1"/>
          <p:nvPr/>
        </p:nvSpPr>
        <p:spPr>
          <a:xfrm>
            <a:off x="1028700" y="1213663"/>
            <a:ext cx="13068300" cy="2185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Professional Development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953CE03-5121-9DE0-EB9D-59F17F0A1193}"/>
              </a:ext>
            </a:extLst>
          </p:cNvPr>
          <p:cNvSpPr txBox="1"/>
          <p:nvPr/>
        </p:nvSpPr>
        <p:spPr>
          <a:xfrm>
            <a:off x="8001000" y="3842722"/>
            <a:ext cx="102870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Strategies</a:t>
            </a:r>
          </a:p>
          <a:p>
            <a:pPr algn="ctr"/>
            <a:endParaRPr lang="en-US" sz="12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Find a mentor (Shen et al., 2022).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Find a mentee (Kimura, 2025).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Learn new skills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Attend workshops and conferences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Join us for Zoom for Professional Development!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And OTJ’s FNS!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0D11654-15BF-D4E1-FEE6-F875F2F4B8A5}"/>
              </a:ext>
            </a:extLst>
          </p:cNvPr>
          <p:cNvSpPr txBox="1"/>
          <p:nvPr/>
        </p:nvSpPr>
        <p:spPr>
          <a:xfrm>
            <a:off x="152400" y="8242340"/>
            <a:ext cx="7848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545454"/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Role of Professional Development</a:t>
            </a:r>
          </a:p>
          <a:p>
            <a:pPr algn="ctr"/>
            <a:r>
              <a:rPr lang="en-US" sz="3000" dirty="0">
                <a:solidFill>
                  <a:srgbClr val="545454"/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Kimura (Unpublished manuscript),</a:t>
            </a:r>
          </a:p>
          <a:p>
            <a:pPr algn="ctr"/>
            <a:r>
              <a:rPr lang="en-US" sz="3000" dirty="0">
                <a:solidFill>
                  <a:srgbClr val="545454"/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Shen et al. (2022)</a:t>
            </a:r>
          </a:p>
        </p:txBody>
      </p:sp>
      <p:pic>
        <p:nvPicPr>
          <p:cNvPr id="7170" name="Picture 2" descr="The Evolution of Professional Development: How Universities Are Supporting  Alumni Learning">
            <a:extLst>
              <a:ext uri="{FF2B5EF4-FFF2-40B4-BE49-F238E27FC236}">
                <a16:creationId xmlns:a16="http://schemas.microsoft.com/office/drawing/2014/main" id="{CF5347B2-D0A0-BC07-E106-65D17B6F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4" y="3842722"/>
            <a:ext cx="7450572" cy="41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AC9459-11F3-D2B5-F008-45D2608BD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3294" y="7429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8210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E5CDA-56E8-32C7-1FAA-3E56CBC86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0ADCD43-E5EF-5CD9-696A-EFCCD91DB996}"/>
              </a:ext>
            </a:extLst>
          </p:cNvPr>
          <p:cNvGrpSpPr/>
          <p:nvPr/>
        </p:nvGrpSpPr>
        <p:grpSpPr>
          <a:xfrm>
            <a:off x="0" y="0"/>
            <a:ext cx="8048134" cy="10287000"/>
            <a:chOff x="0" y="0"/>
            <a:chExt cx="2119673" cy="2709333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6324489-D009-FB9D-5D9C-BCB2D2789D0F}"/>
                </a:ext>
              </a:extLst>
            </p:cNvPr>
            <p:cNvSpPr/>
            <p:nvPr/>
          </p:nvSpPr>
          <p:spPr>
            <a:xfrm>
              <a:off x="0" y="0"/>
              <a:ext cx="2119673" cy="2709333"/>
            </a:xfrm>
            <a:custGeom>
              <a:avLst/>
              <a:gdLst/>
              <a:ahLst/>
              <a:cxnLst/>
              <a:rect l="l" t="t" r="r" b="b"/>
              <a:pathLst>
                <a:path w="2119673" h="2709333">
                  <a:moveTo>
                    <a:pt x="0" y="0"/>
                  </a:moveTo>
                  <a:lnTo>
                    <a:pt x="2119673" y="0"/>
                  </a:lnTo>
                  <a:lnTo>
                    <a:pt x="2119673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87B42AD-B351-F8D7-A2B1-53ACF81F6EA6}"/>
                </a:ext>
              </a:extLst>
            </p:cNvPr>
            <p:cNvSpPr txBox="1"/>
            <p:nvPr/>
          </p:nvSpPr>
          <p:spPr>
            <a:xfrm>
              <a:off x="0" y="-38100"/>
              <a:ext cx="211967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2F8C39BF-D59A-41E9-50F9-CD4D57B2238D}"/>
              </a:ext>
            </a:extLst>
          </p:cNvPr>
          <p:cNvSpPr txBox="1"/>
          <p:nvPr/>
        </p:nvSpPr>
        <p:spPr>
          <a:xfrm>
            <a:off x="8534400" y="1385794"/>
            <a:ext cx="94488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5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Let’s Keep in Touch</a:t>
            </a:r>
            <a:endParaRPr lang="en-US" sz="70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53241516-AFCC-85DD-C424-DB1B2CA683E6}"/>
              </a:ext>
            </a:extLst>
          </p:cNvPr>
          <p:cNvSpPr txBox="1"/>
          <p:nvPr/>
        </p:nvSpPr>
        <p:spPr>
          <a:xfrm>
            <a:off x="9548987" y="8818579"/>
            <a:ext cx="2696326" cy="26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n-US" sz="2400" spc="-79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27 Jue,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B66B1F-8F06-105D-BD1D-A9AEC4F73EE1}"/>
              </a:ext>
            </a:extLst>
          </p:cNvPr>
          <p:cNvSpPr txBox="1"/>
          <p:nvPr/>
        </p:nvSpPr>
        <p:spPr>
          <a:xfrm>
            <a:off x="9144000" y="3005768"/>
            <a:ext cx="8740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Find this PowerPoint at:</a:t>
            </a: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3"/>
              </a:rPr>
              <a:t>https://toshtachino.com/oberlin2025/</a:t>
            </a:r>
            <a:endParaRPr lang="en-US" sz="3600" dirty="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  <a:p>
            <a:endParaRPr lang="en-US" sz="3600" dirty="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Tosh Tachino</a:t>
            </a: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  Oberlin University</a:t>
            </a: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  </a:t>
            </a:r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4"/>
              </a:rPr>
              <a:t>tachino_t@obirin.ac.jp</a:t>
            </a:r>
            <a:endParaRPr lang="en-US" sz="3600" dirty="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  <a:p>
            <a:endParaRPr lang="en-US" sz="3600" dirty="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Julia Kimura</a:t>
            </a: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 </a:t>
            </a:r>
            <a:r>
              <a:rPr lang="en-US" sz="360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Mukogawa</a:t>
            </a:r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Women’s University</a:t>
            </a:r>
          </a:p>
          <a:p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 </a:t>
            </a:r>
            <a:r>
              <a:rPr lang="en-US" sz="36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5"/>
              </a:rPr>
              <a:t>jkimura@mukogawa-u.ac.jp</a:t>
            </a:r>
            <a:endParaRPr lang="en-US" sz="3600" dirty="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</p:txBody>
      </p:sp>
      <p:pic>
        <p:nvPicPr>
          <p:cNvPr id="6" name="Picture 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CCBA3F9C-510C-25BA-36D7-9FFFC25EB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5" y="4686300"/>
            <a:ext cx="5109917" cy="5109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D871-0236-E4BA-1C9A-069285C7EEFC}"/>
              </a:ext>
            </a:extLst>
          </p:cNvPr>
          <p:cNvSpPr txBox="1"/>
          <p:nvPr/>
        </p:nvSpPr>
        <p:spPr>
          <a:xfrm>
            <a:off x="609600" y="8001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Please help us help you by participating our survey on research productivity of TEFL academics in Japanese universities.</a:t>
            </a:r>
          </a:p>
        </p:txBody>
      </p:sp>
    </p:spTree>
    <p:extLst>
      <p:ext uri="{BB962C8B-B14F-4D97-AF65-F5344CB8AC3E}">
        <p14:creationId xmlns:p14="http://schemas.microsoft.com/office/powerpoint/2010/main" val="157191340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5B9A6-BC0E-9AB2-190B-B57976FC5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EE8D188-8CF0-E721-15CA-A6C8BEC8623A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2067AD8-43BC-F2CE-CAA9-DCA7795450CB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7BCA6B3-9616-E74D-243B-B2AFBC5B6B1E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A5FE241-FA0F-A76A-A20B-9BE81BD1CBAC}"/>
              </a:ext>
            </a:extLst>
          </p:cNvPr>
          <p:cNvSpPr txBox="1"/>
          <p:nvPr/>
        </p:nvSpPr>
        <p:spPr>
          <a:xfrm>
            <a:off x="1028700" y="1213663"/>
            <a:ext cx="11401036" cy="114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References (p. 1)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6A04CE3-E870-B4AC-4FB5-E7B4F7394753}"/>
              </a:ext>
            </a:extLst>
          </p:cNvPr>
          <p:cNvSpPr txBox="1"/>
          <p:nvPr/>
        </p:nvSpPr>
        <p:spPr>
          <a:xfrm>
            <a:off x="1028700" y="3543300"/>
            <a:ext cx="159639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Bandura, A. (1997).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Self-efficacy: The exercise of control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. Macmillan. </a:t>
            </a:r>
          </a:p>
          <a:p>
            <a:pPr marL="457200" indent="-457200" algn="l"/>
            <a:r>
              <a:rPr lang="en-US" sz="2400" b="0" i="0" u="none" strike="noStrike" baseline="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Baulant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A. (2017). How can happiness lead to more efficiency? A new paradigm adapted to the new world knowledge economy. </a:t>
            </a:r>
            <a:r>
              <a:rPr lang="en-US" sz="2400" i="1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American Review of Political Economy. 11</a:t>
            </a:r>
            <a:r>
              <a:rPr lang="en-US" sz="24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(2). 111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–</a:t>
            </a:r>
            <a:r>
              <a:rPr lang="en-US" sz="24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125.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Boice, R. (1989). Procrastination, busyness and bingeing. </a:t>
            </a:r>
            <a:r>
              <a:rPr lang="en-US" sz="2400" b="0" i="1" u="none" strike="noStrike" baseline="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Behaviour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Research and Therapy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27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(6), 605–611. 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3"/>
              </a:rPr>
              <a:t>https://doi.org/10.1016/0005-7967(89)90144-7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Boice, R. (1990).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Professors as writers: A self-help guide to productive writing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. New Forums Press.</a:t>
            </a:r>
          </a:p>
          <a:p>
            <a:pPr marL="457200" indent="-457200" algn="l"/>
            <a:r>
              <a:rPr lang="en-US" sz="2400" dirty="0">
                <a:latin typeface="Helvetica" pitchFamily="2" charset="0"/>
              </a:rPr>
              <a:t>Boice, R. (1994). </a:t>
            </a:r>
            <a:r>
              <a:rPr lang="en-US" sz="2400" i="1" dirty="0">
                <a:latin typeface="Helvetica" pitchFamily="2" charset="0"/>
              </a:rPr>
              <a:t>How writers journey to comfort and fluency: A psychological adventure. </a:t>
            </a:r>
            <a:r>
              <a:rPr lang="en-US" sz="2400" dirty="0">
                <a:latin typeface="Helvetica" pitchFamily="2" charset="0"/>
              </a:rPr>
              <a:t>Praeger.</a:t>
            </a:r>
            <a:endParaRPr lang="en-US" sz="2400" b="0" i="0" u="none" strike="noStrike" baseline="0" dirty="0">
              <a:latin typeface="Helvetica" pitchFamily="2" charset="0"/>
              <a:ea typeface="Helvetica World" panose="020B0604020202020204" charset="-128"/>
              <a:cs typeface="Helvetica World" panose="020B0604020202020204" charset="-128"/>
            </a:endParaRP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Boice, R. (2000).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Advice for new faculty members: Nihil </a:t>
            </a:r>
            <a:r>
              <a:rPr lang="en-US" sz="2400" b="0" i="1" u="none" strike="noStrike" baseline="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nimus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. Allyn &amp; Bacon.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Brown, S. D., Lent, R. W., Ryan, N. E., &amp; McPartland, E. B. (1996). Self-efficacy as an intervening mechanism between research training environments and scholarly productivity: A theoretical and methodological extension.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The Counseling Psychologist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24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(3), 535–544. 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4"/>
              </a:rPr>
              <a:t>https://doi.org/10.1177/0011000096243012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Covey, S. R. (1989).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The 7 habits of highly effective people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. Fireside.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DeFeo, D. J., Kılıç, Z., &amp; Maseda, R. (2016). From productivity to process: Flipping the writing group.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Academic Journal of Interdisciplinary Studies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5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(3), 544–550. 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5"/>
              </a:rPr>
              <a:t>https://doi.org/10.5901/ajis.2016.v5n3s1p544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Englebrecht, T. D., Bisping, T., Anderson, M. M., &amp; Hasselback, J. R. (2008). A further inquiry into the scholarly productivity of academic accountants: Twenty years of evidence from classes of 1980–82.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Advances in Accounting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24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(1), 24–31. 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6"/>
              </a:rPr>
              <a:t>https://doi.org/10.1016/j.adiac.2008.05.005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Fogg, B. J. (2020).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Tiny habits: The small changes that change everything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. Harvest.</a:t>
            </a:r>
          </a:p>
        </p:txBody>
      </p:sp>
    </p:spTree>
    <p:extLst>
      <p:ext uri="{BB962C8B-B14F-4D97-AF65-F5344CB8AC3E}">
        <p14:creationId xmlns:p14="http://schemas.microsoft.com/office/powerpoint/2010/main" val="15734662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57290-B441-0166-AFB2-E72BB7FA4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3967B3E-7ABD-B07D-8BF5-6349C0DEA825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26986E4-3B41-2C2E-230A-386022CAF3CB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1859594-CB9F-140D-E3EC-D94B2A22F785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BCCDE62D-0FBC-F93F-703C-2D53E8DC759E}"/>
              </a:ext>
            </a:extLst>
          </p:cNvPr>
          <p:cNvSpPr txBox="1"/>
          <p:nvPr/>
        </p:nvSpPr>
        <p:spPr>
          <a:xfrm>
            <a:off x="1028700" y="1213663"/>
            <a:ext cx="11401036" cy="114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References (p. 2)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54E727B-7F27-AC2B-672B-47053C886FC8}"/>
              </a:ext>
            </a:extLst>
          </p:cNvPr>
          <p:cNvSpPr txBox="1"/>
          <p:nvPr/>
        </p:nvSpPr>
        <p:spPr>
          <a:xfrm>
            <a:off x="1447800" y="3980853"/>
            <a:ext cx="159258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/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Jonas, E. A., &amp; Hall, N. C. (2022). Writing and reading self-efficacy in graduate students: Implications for psychological well-being. 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Interdisciplinary Education and Psychology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3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(1), 3–17. </a:t>
            </a:r>
          </a:p>
          <a:p>
            <a:pPr marL="457200" indent="-457200"/>
            <a:r>
              <a:rPr lang="en-US" sz="2400" b="0" i="0" dirty="0">
                <a:solidFill>
                  <a:srgbClr val="222222"/>
                </a:solidFill>
                <a:effectLst/>
                <a:latin typeface="Helvetica" pitchFamily="2" charset="0"/>
              </a:rPr>
              <a:t>Kiewra, K. A., Luo, L., &amp; Flanigan, A. E. (2021). Educational psychology early career award winners: How did they do it?.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Helvetica" pitchFamily="2" charset="0"/>
              </a:rPr>
              <a:t>Educational Psychology Review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Helvetica" pitchFamily="2" charset="0"/>
              </a:rPr>
              <a:t>,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Helvetica" pitchFamily="2" charset="0"/>
              </a:rPr>
              <a:t>33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Helvetica" pitchFamily="2" charset="0"/>
              </a:rPr>
              <a:t>(4), 1981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–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Helvetica" pitchFamily="2" charset="0"/>
              </a:rPr>
              <a:t>2018. </a:t>
            </a:r>
            <a:r>
              <a:rPr lang="en-US" sz="2400" dirty="0">
                <a:solidFill>
                  <a:srgbClr val="131413"/>
                </a:solidFill>
                <a:effectLst/>
                <a:latin typeface="Helvetica" pitchFamily="2" charset="0"/>
              </a:rPr>
              <a:t>https://</a:t>
            </a:r>
            <a:r>
              <a:rPr lang="en-US" sz="2400" dirty="0" err="1">
                <a:solidFill>
                  <a:srgbClr val="131413"/>
                </a:solidFill>
                <a:effectLst/>
                <a:latin typeface="Helvetica" pitchFamily="2" charset="0"/>
              </a:rPr>
              <a:t>doi.org</a:t>
            </a:r>
            <a:r>
              <a:rPr lang="en-US" sz="2400" dirty="0">
                <a:solidFill>
                  <a:srgbClr val="131413"/>
                </a:solidFill>
                <a:effectLst/>
                <a:latin typeface="Helvetica" pitchFamily="2" charset="0"/>
              </a:rPr>
              <a:t>/10.1007/s10648-021-09619-4</a:t>
            </a:r>
            <a:endParaRPr lang="en-US" sz="2400" b="0" dirty="0">
              <a:solidFill>
                <a:srgbClr val="222222"/>
              </a:solidFill>
              <a:effectLst/>
              <a:latin typeface="Helvetica" pitchFamily="2" charset="0"/>
            </a:endParaRPr>
          </a:p>
          <a:p>
            <a:pPr marL="457200" indent="-457200" algn="l"/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Kimura, J. (2025). Publish or perish in Japan? Barriers and enablers for female ELT professionals.</a:t>
            </a:r>
          </a:p>
          <a:p>
            <a:pPr marL="457200" indent="-457200"/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Levett, J. M.,&amp; Thelwall, M. (2016). Long term productivity and collaboration in information science. </a:t>
            </a:r>
            <a:r>
              <a:rPr lang="en-US" sz="2400" b="0" i="1" u="none" strike="noStrike" baseline="0" dirty="0" err="1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Scientometrics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. </a:t>
            </a:r>
            <a:r>
              <a:rPr lang="en-US" sz="2400" b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1103–1117. https://</a:t>
            </a:r>
            <a:r>
              <a:rPr lang="en-US" sz="2400" b="0" u="none" strike="noStrike" baseline="0" dirty="0" err="1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doi.org</a:t>
            </a:r>
            <a:r>
              <a:rPr lang="en-US" sz="240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/</a:t>
            </a:r>
            <a:r>
              <a:rPr lang="en-US" sz="2400" dirty="0">
                <a:latin typeface="Helvetica" pitchFamily="2" charset="0"/>
              </a:rPr>
              <a:t>10.1007/s11192-016-2061-8</a:t>
            </a:r>
            <a:endParaRPr lang="en-US" sz="2400" b="0" u="none" strike="noStrike" baseline="0" dirty="0">
              <a:latin typeface="Helvetica" pitchFamily="2" charset="0"/>
              <a:ea typeface="Helvetica World" panose="020B0604020202020204" charset="-128"/>
              <a:cs typeface="Helvetica World" panose="020B0604020202020204" charset="-128"/>
            </a:endParaRPr>
          </a:p>
          <a:p>
            <a:pPr marL="457200" indent="-457200" algn="l"/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Locke, E. A., &amp; Latham, G. P. (2002). Building a practically useful theory of goal setting and task motivation: A 35-year odyssey. 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American Psychologist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57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(9), 705–717. 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  <a:hlinkClick r:id="rId3"/>
              </a:rPr>
              <a:t>https://doi.org/10.1037/0003-066X.57.9.705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Lockwood, P., &amp; Kunda, Z. (1997). Superstars and me: Predicting the impact of role models on the self. 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Journal of Personality and Social Psychology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73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(1), 91–103. 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  <a:hlinkClick r:id="rId4"/>
              </a:rPr>
              <a:t>https://doi.org/10.1037/0022-3514.73.1.91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Martínez, R. S., Floyd, R. G., &amp; Erichsen, L. W. (2011). Strategies and attributes of highly productive scholars and contributors to the school psychology literature: Recommendations for increasing scholarly productivity. 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Journal of School Psychology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49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(6), 691–720. 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  <a:hlinkClick r:id="rId5"/>
              </a:rPr>
              <a:t>https://doi.org/10.1016/j.jsp.2011.10.003 </a:t>
            </a:r>
          </a:p>
          <a:p>
            <a:pPr marL="457200" indent="-457200" algn="l"/>
            <a:r>
              <a:rPr lang="en-US" sz="2400" b="0" i="0" u="none" strike="noStrike" baseline="0" dirty="0" err="1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Mayrath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, M. C. (2008). Attributions of productive authors in educational psychology journals. 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Educational Psychology Review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20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</a:rPr>
              <a:t>(1), 41–56. </a:t>
            </a:r>
            <a:r>
              <a:rPr lang="en-US" sz="2400" b="0" i="0" u="none" strike="noStrike" baseline="0" dirty="0">
                <a:latin typeface="Helvetica" pitchFamily="2" charset="0"/>
                <a:ea typeface="Helvetica World" panose="020B0604020202020204" charset="-128"/>
                <a:cs typeface="Helvetica World" panose="020B0604020202020204" charset="-128"/>
                <a:hlinkClick r:id="rId6"/>
              </a:rPr>
              <a:t>https://doi.org/10.1007/s10648-007-9059-y </a:t>
            </a:r>
          </a:p>
        </p:txBody>
      </p:sp>
    </p:spTree>
    <p:extLst>
      <p:ext uri="{BB962C8B-B14F-4D97-AF65-F5344CB8AC3E}">
        <p14:creationId xmlns:p14="http://schemas.microsoft.com/office/powerpoint/2010/main" val="9371452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129BE-6C5A-AA8B-51B6-8541B2B8D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6DBD7BE-6913-0E7C-7927-CF3F9B609FC0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222B0F0-0041-016F-B309-D05CEFD3D7E5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6A390FD-C387-10CF-B3CE-C21EE6EB8496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E6323AE9-0127-F614-5896-EADFF8763B6D}"/>
              </a:ext>
            </a:extLst>
          </p:cNvPr>
          <p:cNvSpPr txBox="1"/>
          <p:nvPr/>
        </p:nvSpPr>
        <p:spPr>
          <a:xfrm>
            <a:off x="1028700" y="1213663"/>
            <a:ext cx="11401036" cy="114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References (p. 3)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D35E34A-D123-3D68-72C3-9F33D7EA0D33}"/>
              </a:ext>
            </a:extLst>
          </p:cNvPr>
          <p:cNvSpPr txBox="1"/>
          <p:nvPr/>
        </p:nvSpPr>
        <p:spPr>
          <a:xfrm>
            <a:off x="1333500" y="3980853"/>
            <a:ext cx="156210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/>
            <a:r>
              <a:rPr lang="en-US" sz="2400" b="0" i="0" u="none" strike="noStrike" baseline="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Morisano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D., Hirsh, J. B., Peterson, J. B., Pihl, R. O., &amp; Shore, B. M. (2010). Setting, elaborating, and reflecting on personal goals improves academic performance.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Journal of Applied Psychology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95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(2), 255–264. 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3"/>
              </a:rPr>
              <a:t>https://doi.org/10.1037/a0018478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Morss, K., &amp; Murray, R. (2001). Researching academic writing within a structured </a:t>
            </a:r>
            <a:r>
              <a:rPr lang="en-US" sz="2400" b="0" i="0" u="none" strike="noStrike" baseline="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programme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: Insights and outcomes.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Studies in Higher Education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26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(1), 35–52. 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4"/>
              </a:rPr>
              <a:t>https://doi.org/10.1080/03075070020030706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Murray, R. (2014).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Writing in social spaces: A social processes approach to academic writing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. Routledge. </a:t>
            </a:r>
            <a:r>
              <a:rPr lang="en-US" sz="24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https://doi.org/10.4324/9781315755427 </a:t>
            </a:r>
          </a:p>
          <a:p>
            <a:pPr marL="457200" indent="-457200" algn="l"/>
            <a:r>
              <a:rPr lang="en-US" sz="2400" dirty="0">
                <a:effectLst/>
                <a:latin typeface="Helvetica" pitchFamily="2" charset="0"/>
              </a:rPr>
              <a:t>Nygaard, N. (2017). Publishing and perishing: An academic literacies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>
                <a:effectLst/>
                <a:latin typeface="Helvetica" pitchFamily="2" charset="0"/>
              </a:rPr>
              <a:t>framework for investigating research productivity. </a:t>
            </a:r>
            <a:r>
              <a:rPr lang="en-US" sz="2400" i="1" dirty="0">
                <a:effectLst/>
                <a:latin typeface="Helvetica" pitchFamily="2" charset="0"/>
              </a:rPr>
              <a:t>Studies in Higher Education</a:t>
            </a:r>
            <a:r>
              <a:rPr lang="en-US" sz="2400" dirty="0">
                <a:effectLst/>
                <a:latin typeface="Helvetica" pitchFamily="2" charset="0"/>
              </a:rPr>
              <a:t>,</a:t>
            </a:r>
            <a:r>
              <a:rPr lang="en-US" sz="2400" i="1" dirty="0">
                <a:effectLst/>
                <a:latin typeface="Helvetica" pitchFamily="2" charset="0"/>
              </a:rPr>
              <a:t> 42</a:t>
            </a:r>
            <a:r>
              <a:rPr lang="en-US" sz="2400" dirty="0">
                <a:effectLst/>
                <a:latin typeface="Helvetica" pitchFamily="2" charset="0"/>
              </a:rPr>
              <a:t>(3)</a:t>
            </a:r>
            <a:r>
              <a:rPr lang="en-US" sz="2400" i="1" dirty="0">
                <a:effectLst/>
                <a:latin typeface="Helvetica" pitchFamily="2" charset="0"/>
              </a:rPr>
              <a:t>,</a:t>
            </a:r>
            <a:r>
              <a:rPr lang="en-US" sz="2400" dirty="0">
                <a:effectLst/>
                <a:latin typeface="Helvetica" pitchFamily="2" charset="0"/>
              </a:rPr>
              <a:t> 519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–</a:t>
            </a:r>
            <a:r>
              <a:rPr lang="en-US" sz="2400" dirty="0">
                <a:effectLst/>
                <a:latin typeface="Helvetica" pitchFamily="2" charset="0"/>
              </a:rPr>
              <a:t>532. </a:t>
            </a:r>
            <a:r>
              <a:rPr lang="en-US" sz="2400" dirty="0">
                <a:effectLst/>
                <a:latin typeface="Helvetica" pitchFamily="2" charset="0"/>
                <a:hlinkClick r:id="rId5"/>
              </a:rPr>
              <a:t>https://doi.org/10.1080/03075079.2015.1058351</a:t>
            </a:r>
            <a:endParaRPr lang="en-US" sz="2400" dirty="0">
              <a:effectLst/>
              <a:latin typeface="Helvetica" pitchFamily="2" charset="0"/>
            </a:endParaRPr>
          </a:p>
          <a:p>
            <a:pPr marL="457200" indent="-457200" algn="l"/>
            <a:r>
              <a:rPr lang="en-US" sz="2400" b="0" i="0" u="none" strike="noStrike" baseline="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Oettingen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G. (2012). Future thought and </a:t>
            </a:r>
            <a:r>
              <a:rPr lang="en-US" sz="2400" b="0" i="0" u="none" strike="noStrike" baseline="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behaviour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 change.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European Review of Social Psychology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23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(1), 1–63. 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6"/>
              </a:rPr>
              <a:t>https://doi.org/10.1080/10463283.2011.643698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Pink, D. H. (2019).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When: The scientific secrets of perfect timing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. Penguin.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Roberts, K. (Kathryn L. ), &amp; Turnbull, B. J. (2004). Nurse-academics’ scholarly productivity: Perceived frames and facilitators.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Contemporary Nurse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17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(3), 282–292. </a:t>
            </a:r>
            <a:r>
              <a:rPr lang="en-US" sz="24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https://doi.org/10.5172/conu.17.3.282 </a:t>
            </a:r>
          </a:p>
        </p:txBody>
      </p:sp>
    </p:spTree>
    <p:extLst>
      <p:ext uri="{BB962C8B-B14F-4D97-AF65-F5344CB8AC3E}">
        <p14:creationId xmlns:p14="http://schemas.microsoft.com/office/powerpoint/2010/main" val="82943139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BE211-A04F-9AFC-A4BA-215776615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09335C5-31DD-C5C6-67E1-178B9C3C8290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6B0B2A8-AD6A-CB7F-EEE2-FEF5CABC24C9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DAD86D3-2F05-F99E-6BB1-293B2323C061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F92860D-9B0F-48EE-A9DB-48FCD2F14B46}"/>
              </a:ext>
            </a:extLst>
          </p:cNvPr>
          <p:cNvSpPr txBox="1"/>
          <p:nvPr/>
        </p:nvSpPr>
        <p:spPr>
          <a:xfrm>
            <a:off x="1028700" y="1213663"/>
            <a:ext cx="11401036" cy="114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References (p. 4)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F1C0E96-49D2-9929-073A-DBDA3A657907}"/>
              </a:ext>
            </a:extLst>
          </p:cNvPr>
          <p:cNvSpPr txBox="1"/>
          <p:nvPr/>
        </p:nvSpPr>
        <p:spPr>
          <a:xfrm>
            <a:off x="1371600" y="3543300"/>
            <a:ext cx="165354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None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Shen, M. R.,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Tzioumis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E., Andersen, E., Wouk, K., McCall, R., Li, W., Girdler, S., &amp; Malloy, E. (2022). Impact of mentoring on academic career success for women in medicine: A systematic review.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Academic Medicine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97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444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–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458. </a:t>
            </a:r>
            <a:r>
              <a:rPr lang="en-US" sz="2400" b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3"/>
              </a:rPr>
              <a:t>https://doi.org/</a:t>
            </a:r>
            <a:r>
              <a:rPr lang="en-US" sz="2400" dirty="0">
                <a:effectLst/>
                <a:latin typeface="Helvetica" pitchFamily="2" charset="0"/>
                <a:hlinkClick r:id="rId3"/>
              </a:rPr>
              <a:t>10.1097/ACM.0000000000004563</a:t>
            </a:r>
            <a:endParaRPr lang="en-US" sz="2400" dirty="0">
              <a:effectLst/>
              <a:latin typeface="Helvetica" pitchFamily="2" charset="0"/>
            </a:endParaRP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Swann, C., Rosenbaum, S., Lawrence, A., Vella, S. A., McEwan, D., &amp; </a:t>
            </a:r>
            <a:r>
              <a:rPr lang="en-US" sz="2400" b="0" i="0" u="none" strike="noStrike" baseline="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Ekkekakis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P. (2021). Updating goal-setting theory in physical activity promotion: A critical conceptual review.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Health Psychology Review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15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(1), 34–50. 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4"/>
              </a:rPr>
              <a:t>https://doi.org/10.1080/17437199.2019.1706616 </a:t>
            </a:r>
          </a:p>
          <a:p>
            <a:pPr marL="457200" indent="-457200" algn="l"/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Uchida, A. V., &amp; Rothman, J. R. (Eds.). (2023).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Cultivating professional development </a:t>
            </a:r>
            <a:r>
              <a:rPr lang="en-US" sz="2400" i="1" dirty="0">
                <a:solidFill>
                  <a:srgbClr val="222222"/>
                </a:solidFill>
                <a:latin typeface="Arial" panose="020B0604020202020204" pitchFamily="34" charset="0"/>
              </a:rPr>
              <a:t>t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hrough critical friendship and reflective practice: Cases from Japan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Candlin &amp; Mynard.</a:t>
            </a:r>
          </a:p>
          <a:p>
            <a:pPr marL="457200" indent="-457200" algn="l"/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Van Dalen, H. P., &amp;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Henkens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K. (2012). Intended and unintended consequences of a publish‐or‐perish culture: A worldwide survey.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the American Society for Information Science and Technology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63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(7), 1282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–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1293.</a:t>
            </a:r>
            <a:endParaRPr lang="en-US" sz="2400" b="0" i="0" u="none" strike="noStrike" baseline="0" dirty="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  <a:p>
            <a:pPr marL="457200" indent="-457200" algn="l"/>
            <a:r>
              <a:rPr lang="en-US" sz="2400" b="0" i="0" u="none" strike="noStrike" baseline="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Vrugt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A., &amp; </a:t>
            </a:r>
            <a:r>
              <a:rPr lang="en-US" sz="2400" b="0" i="0" u="none" strike="noStrike" baseline="0" dirty="0" err="1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Koenis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S. (2002). Perceived self‐efficacy, personal goals, social comparison, and scientific productivity.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Applied Psychology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51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(4), 593–607. 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5"/>
              </a:rPr>
              <a:t>https://doi.org/10.1111/1464-0597.00110 </a:t>
            </a:r>
          </a:p>
          <a:p>
            <a:pPr marL="457200" indent="-457200" algn="l"/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Wester, K. L., Vaishnav, S., Morris, C. W., Austin, J. L., Haugen, J. S., Delgado, H., &amp; Umstead, L. K. (2020). Interaction of imposter phenomenon and research self‐efficacy on scholarly productivity.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Counselor Education and Supervision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, </a:t>
            </a:r>
            <a:r>
              <a:rPr lang="en-US" sz="2400" b="0" i="1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59</a:t>
            </a:r>
            <a:r>
              <a:rPr lang="en-US" sz="2400" b="0" i="0" u="none" strike="noStrike" baseline="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</a:rPr>
              <a:t>(4), 316–325. </a:t>
            </a:r>
            <a:r>
              <a:rPr lang="en-US" sz="2400" dirty="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6"/>
              </a:rPr>
              <a:t>https://doi.org/10.1002/ceas</a:t>
            </a:r>
            <a:r>
              <a:rPr lang="en-US" sz="2400">
                <a:latin typeface="Helvetica World" panose="020B0604020202020204" charset="-128"/>
                <a:ea typeface="Helvetica World" panose="020B0604020202020204" charset="-128"/>
                <a:cs typeface="Helvetica World" panose="020B0604020202020204" charset="-128"/>
                <a:hlinkClick r:id="rId6"/>
              </a:rPr>
              <a:t>.12191</a:t>
            </a:r>
            <a:endParaRPr lang="en-US" sz="2400">
              <a:latin typeface="Helvetica World" panose="020B0604020202020204" charset="-128"/>
              <a:ea typeface="Helvetica World" panose="020B0604020202020204" charset="-128"/>
              <a:cs typeface="Helvetica World" panose="020B060402020202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896098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477375" y="0"/>
            <a:ext cx="8810625" cy="10287000"/>
            <a:chOff x="0" y="0"/>
            <a:chExt cx="2320494" cy="2709333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320494" cy="2709333"/>
            </a:xfrm>
            <a:custGeom>
              <a:avLst/>
              <a:gdLst/>
              <a:ahLst/>
              <a:cxnLst/>
              <a:rect l="l" t="t" r="r" b="b"/>
              <a:pathLst>
                <a:path w="2320494" h="2709333">
                  <a:moveTo>
                    <a:pt x="0" y="0"/>
                  </a:moveTo>
                  <a:lnTo>
                    <a:pt x="2320494" y="0"/>
                  </a:lnTo>
                  <a:lnTo>
                    <a:pt x="2320494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20494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900041"/>
            <a:ext cx="9994788" cy="4358259"/>
            <a:chOff x="0" y="0"/>
            <a:chExt cx="1930711" cy="8418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0711" cy="841893"/>
            </a:xfrm>
            <a:custGeom>
              <a:avLst/>
              <a:gdLst/>
              <a:ahLst/>
              <a:cxnLst/>
              <a:rect l="l" t="t" r="r" b="b"/>
              <a:pathLst>
                <a:path w="1930711" h="841893">
                  <a:moveTo>
                    <a:pt x="17816" y="0"/>
                  </a:moveTo>
                  <a:lnTo>
                    <a:pt x="1912895" y="0"/>
                  </a:lnTo>
                  <a:cubicBezTo>
                    <a:pt x="1917620" y="0"/>
                    <a:pt x="1922152" y="1877"/>
                    <a:pt x="1925493" y="5218"/>
                  </a:cubicBezTo>
                  <a:cubicBezTo>
                    <a:pt x="1928834" y="8559"/>
                    <a:pt x="1930711" y="13091"/>
                    <a:pt x="1930711" y="17816"/>
                  </a:cubicBezTo>
                  <a:lnTo>
                    <a:pt x="1930711" y="824077"/>
                  </a:lnTo>
                  <a:cubicBezTo>
                    <a:pt x="1930711" y="833916"/>
                    <a:pt x="1922735" y="841893"/>
                    <a:pt x="1912895" y="841893"/>
                  </a:cubicBezTo>
                  <a:lnTo>
                    <a:pt x="17816" y="841893"/>
                  </a:lnTo>
                  <a:cubicBezTo>
                    <a:pt x="7976" y="841893"/>
                    <a:pt x="0" y="833916"/>
                    <a:pt x="0" y="824077"/>
                  </a:cubicBezTo>
                  <a:lnTo>
                    <a:pt x="0" y="17816"/>
                  </a:lnTo>
                  <a:cubicBezTo>
                    <a:pt x="0" y="7976"/>
                    <a:pt x="7976" y="0"/>
                    <a:pt x="17816" y="0"/>
                  </a:cubicBezTo>
                  <a:close/>
                </a:path>
              </a:pathLst>
            </a:custGeom>
            <a:blipFill>
              <a:blip r:embed="rId3"/>
              <a:stretch>
                <a:fillRect t="-14499" b="-144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808673"/>
            <a:ext cx="8115300" cy="111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Introduction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58600" y="1943100"/>
            <a:ext cx="57912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5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What productivity issues are you facing?</a:t>
            </a:r>
          </a:p>
          <a:p>
            <a:pPr marL="742950" indent="-742950" algn="l">
              <a:buFont typeface="+mj-lt"/>
              <a:buAutoNum type="arabicPeriod"/>
            </a:pPr>
            <a:endParaRPr lang="en-US" sz="4500" dirty="0">
              <a:solidFill>
                <a:srgbClr val="FFFFFF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4500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What productivity habits and strategies do you practice?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7190" y="7212699"/>
            <a:ext cx="18542380" cy="3217604"/>
            <a:chOff x="0" y="0"/>
            <a:chExt cx="4883590" cy="847435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883590" cy="847435"/>
            </a:xfrm>
            <a:custGeom>
              <a:avLst/>
              <a:gdLst/>
              <a:ahLst/>
              <a:cxnLst/>
              <a:rect l="l" t="t" r="r" b="b"/>
              <a:pathLst>
                <a:path w="4883590" h="847435">
                  <a:moveTo>
                    <a:pt x="0" y="0"/>
                  </a:moveTo>
                  <a:lnTo>
                    <a:pt x="4883590" y="0"/>
                  </a:lnTo>
                  <a:lnTo>
                    <a:pt x="4883590" y="847435"/>
                  </a:lnTo>
                  <a:lnTo>
                    <a:pt x="0" y="84743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83590" cy="88553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5558837"/>
            <a:ext cx="8115300" cy="3699463"/>
            <a:chOff x="0" y="0"/>
            <a:chExt cx="1434537" cy="6539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4537" cy="653952"/>
            </a:xfrm>
            <a:custGeom>
              <a:avLst/>
              <a:gdLst/>
              <a:ahLst/>
              <a:cxnLst/>
              <a:rect l="l" t="t" r="r" b="b"/>
              <a:pathLst>
                <a:path w="1434537" h="653952">
                  <a:moveTo>
                    <a:pt x="21942" y="0"/>
                  </a:moveTo>
                  <a:lnTo>
                    <a:pt x="1412595" y="0"/>
                  </a:lnTo>
                  <a:cubicBezTo>
                    <a:pt x="1418415" y="0"/>
                    <a:pt x="1423996" y="2312"/>
                    <a:pt x="1428110" y="6427"/>
                  </a:cubicBezTo>
                  <a:cubicBezTo>
                    <a:pt x="1432225" y="10541"/>
                    <a:pt x="1434537" y="16122"/>
                    <a:pt x="1434537" y="21942"/>
                  </a:cubicBezTo>
                  <a:lnTo>
                    <a:pt x="1434537" y="632010"/>
                  </a:lnTo>
                  <a:cubicBezTo>
                    <a:pt x="1434537" y="644128"/>
                    <a:pt x="1424713" y="653952"/>
                    <a:pt x="1412595" y="653952"/>
                  </a:cubicBezTo>
                  <a:lnTo>
                    <a:pt x="21942" y="653952"/>
                  </a:lnTo>
                  <a:cubicBezTo>
                    <a:pt x="16122" y="653952"/>
                    <a:pt x="10541" y="651640"/>
                    <a:pt x="6427" y="647525"/>
                  </a:cubicBezTo>
                  <a:cubicBezTo>
                    <a:pt x="2312" y="643410"/>
                    <a:pt x="0" y="637829"/>
                    <a:pt x="0" y="632010"/>
                  </a:cubicBezTo>
                  <a:lnTo>
                    <a:pt x="0" y="21942"/>
                  </a:lnTo>
                  <a:cubicBezTo>
                    <a:pt x="0" y="16122"/>
                    <a:pt x="2312" y="10541"/>
                    <a:pt x="6427" y="6427"/>
                  </a:cubicBezTo>
                  <a:cubicBezTo>
                    <a:pt x="10541" y="2312"/>
                    <a:pt x="16122" y="0"/>
                    <a:pt x="21942" y="0"/>
                  </a:cubicBezTo>
                  <a:close/>
                </a:path>
              </a:pathLst>
            </a:custGeom>
            <a:blipFill>
              <a:blip r:embed="rId2"/>
              <a:stretch>
                <a:fillRect t="-23075" b="-230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4800" y="8251497"/>
            <a:ext cx="7652096" cy="1069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90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Types of Factors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6B1FD-FEB9-9FDF-59FD-971820958ECE}"/>
              </a:ext>
            </a:extLst>
          </p:cNvPr>
          <p:cNvSpPr txBox="1"/>
          <p:nvPr/>
        </p:nvSpPr>
        <p:spPr>
          <a:xfrm>
            <a:off x="723900" y="1239119"/>
            <a:ext cx="16840200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Individual Factors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Ascriptive factors: age, gender, ethnicity, L1, family situation, life events, etc.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Achievement factors: education, training, rank, years of experience, etc.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Psychological factors: motivation, self-efficacy, autonomy, time management, etc.</a:t>
            </a:r>
          </a:p>
          <a:p>
            <a:pPr algn="l"/>
            <a:endParaRPr lang="en-US" sz="12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l"/>
            <a:r>
              <a:rPr lang="en-US" sz="54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Institutional Factors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e.g. resources, policies, culture, colleagues, etc.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l"/>
            <a:r>
              <a:rPr lang="en-US" sz="54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Environmental Factors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national policy, external funding, economy,</a:t>
            </a:r>
          </a:p>
          <a:p>
            <a:pPr algn="l"/>
            <a:r>
              <a:rPr lang="en-US" sz="32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      etc.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C22C6-BBF8-6030-241F-FF68A9157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042DB69-8F01-0159-C705-E401A2961A71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4E9F5D5-4C5B-BDAD-3786-958F2EB0C643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0E396E7-5F1D-7150-8A55-CC2D3E1D8A20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79D1AFBF-3422-B3A5-EE98-B4A72FF5F800}"/>
              </a:ext>
            </a:extLst>
          </p:cNvPr>
          <p:cNvSpPr txBox="1"/>
          <p:nvPr/>
        </p:nvSpPr>
        <p:spPr>
          <a:xfrm>
            <a:off x="1028700" y="1213663"/>
            <a:ext cx="11401036" cy="111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Writing Habits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ABCB4BF-C77C-9683-654D-586627425D8D}"/>
              </a:ext>
            </a:extLst>
          </p:cNvPr>
          <p:cNvSpPr txBox="1"/>
          <p:nvPr/>
        </p:nvSpPr>
        <p:spPr>
          <a:xfrm>
            <a:off x="8399354" y="3467100"/>
            <a:ext cx="8361488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Strategies</a:t>
            </a:r>
          </a:p>
          <a:p>
            <a:pPr algn="ctr"/>
            <a:endParaRPr lang="en-US" sz="12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Create a regular writing schedule (Boice, 1989, 1990, 2000).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Establish routines (specific locations, cues, rituals, reminders, etc.) (DeFeo, et al., 2016).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Set up an accountability system (writing groups, writing coach, writing partner, etc.) (Morss &amp; Murray, 2001).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Celebrate after daily wins. Consider rewarding yourself (Fogg, 2020).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789532F-0367-0BD1-FDC0-5BCAB545B380}"/>
              </a:ext>
            </a:extLst>
          </p:cNvPr>
          <p:cNvSpPr txBox="1"/>
          <p:nvPr/>
        </p:nvSpPr>
        <p:spPr>
          <a:xfrm>
            <a:off x="38100" y="8242340"/>
            <a:ext cx="78486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Role of Writing Habits</a:t>
            </a:r>
          </a:p>
          <a:p>
            <a:pPr algn="ctr"/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Boice (1989, 1990, 2000), DeFeo et al. (2016), Morss &amp; Murray (2001)</a:t>
            </a:r>
          </a:p>
        </p:txBody>
      </p:sp>
      <p:pic>
        <p:nvPicPr>
          <p:cNvPr id="6" name="Picture 5" descr="A person writing in a notebook&#10;&#10;AI-generated content may be incorrect.">
            <a:extLst>
              <a:ext uri="{FF2B5EF4-FFF2-40B4-BE49-F238E27FC236}">
                <a16:creationId xmlns:a16="http://schemas.microsoft.com/office/drawing/2014/main" id="{023A2085-51F4-E3C8-5A52-5B9C8BD1E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4609"/>
            <a:ext cx="7162800" cy="47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332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38D3F-4048-847D-78E0-E15C96E5F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362DEBC-2D90-3958-61CE-D5EE4A8D8FFA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BAD7083-857F-9A7F-CCCF-17087C1AECFC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9A73E40-F14B-FC18-D519-173D55035B2F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BA29543-89B4-AFEE-097C-CC3E746CA882}"/>
              </a:ext>
            </a:extLst>
          </p:cNvPr>
          <p:cNvSpPr txBox="1"/>
          <p:nvPr/>
        </p:nvSpPr>
        <p:spPr>
          <a:xfrm>
            <a:off x="1028700" y="1213663"/>
            <a:ext cx="11401036" cy="111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Time Management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0E03EA4-51C2-85AA-ABA0-98B5771EB79B}"/>
              </a:ext>
            </a:extLst>
          </p:cNvPr>
          <p:cNvSpPr txBox="1"/>
          <p:nvPr/>
        </p:nvSpPr>
        <p:spPr>
          <a:xfrm>
            <a:off x="8174182" y="3470564"/>
            <a:ext cx="9772650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Strategies</a:t>
            </a:r>
          </a:p>
          <a:p>
            <a:pPr algn="ctr"/>
            <a:endParaRPr lang="en-US" sz="12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Schedule and protect your writing time (Boice, 2000).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Manage your teaching and administrative loads (Roberts &amp; Turnbull, 2004).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Stagger your research projects (Murray, 2014).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Use the Eisenhower matrix: Don’t forget the “important but not urgent” (Covey, 1989).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Know your daily energy pattern and do your writing at the right time of the day (Pink, 2018).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8061E10-D29D-1D80-7273-099B315A513B}"/>
              </a:ext>
            </a:extLst>
          </p:cNvPr>
          <p:cNvSpPr txBox="1"/>
          <p:nvPr/>
        </p:nvSpPr>
        <p:spPr>
          <a:xfrm>
            <a:off x="0" y="8242340"/>
            <a:ext cx="81534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Role of Time Management</a:t>
            </a:r>
          </a:p>
          <a:p>
            <a:pPr algn="ctr"/>
            <a:r>
              <a:rPr lang="en-US" sz="30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Englebrecht et al. (2008), Martínez et al. (2011), </a:t>
            </a:r>
            <a:r>
              <a:rPr lang="en-US" sz="3000" dirty="0" err="1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Mayrath</a:t>
            </a:r>
            <a:r>
              <a:rPr lang="en-US" sz="30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(2007); Roberts &amp; Turnbull (2004)</a:t>
            </a:r>
          </a:p>
        </p:txBody>
      </p:sp>
      <p:pic>
        <p:nvPicPr>
          <p:cNvPr id="7" name="Picture 6" descr="A clock and calendar on a table&#10;&#10;AI-generated content may be incorrect.">
            <a:extLst>
              <a:ext uri="{FF2B5EF4-FFF2-40B4-BE49-F238E27FC236}">
                <a16:creationId xmlns:a16="http://schemas.microsoft.com/office/drawing/2014/main" id="{1C251668-5D01-6CC8-ED19-DED3029C1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467100"/>
            <a:ext cx="7429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197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213663"/>
            <a:ext cx="11401036" cy="111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Self-Efficacy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01000" y="3842722"/>
            <a:ext cx="836148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Strategies</a:t>
            </a:r>
          </a:p>
          <a:p>
            <a:pPr algn="ctr"/>
            <a:endParaRPr lang="en-US" sz="12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Build success by actually succeeding in manageable tasks (Nordin et al., 2017).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Watch what others do to succeed (Lockwood &amp; Kunda, 1997).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Get feedback and encouragement from trusted colleagues, mentors, or supervisors (Wester et al., 2020).</a:t>
            </a:r>
          </a:p>
        </p:txBody>
      </p:sp>
      <p:pic>
        <p:nvPicPr>
          <p:cNvPr id="13" name="Picture 12" descr="A person juggling with objects&#10;&#10;AI-generated content may be incorrect.">
            <a:extLst>
              <a:ext uri="{FF2B5EF4-FFF2-40B4-BE49-F238E27FC236}">
                <a16:creationId xmlns:a16="http://schemas.microsoft.com/office/drawing/2014/main" id="{EDA603AF-3ED5-85F3-E086-1C4A1E925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8" y="3795141"/>
            <a:ext cx="6157576" cy="4267200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B153A66F-D402-B29D-FCD9-0B0496F56873}"/>
              </a:ext>
            </a:extLst>
          </p:cNvPr>
          <p:cNvSpPr txBox="1"/>
          <p:nvPr/>
        </p:nvSpPr>
        <p:spPr>
          <a:xfrm>
            <a:off x="152400" y="8242340"/>
            <a:ext cx="78486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Role of Self-Efficacy</a:t>
            </a:r>
          </a:p>
          <a:p>
            <a:pPr algn="ctr"/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Bandura (1997), </a:t>
            </a:r>
            <a:r>
              <a:rPr lang="en-US" sz="3600" dirty="0" err="1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Vrugt</a:t>
            </a: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&amp; </a:t>
            </a:r>
            <a:r>
              <a:rPr lang="en-US" sz="3600" dirty="0" err="1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Koenis</a:t>
            </a: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(2002), Jonas &amp; Hall (2022)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7C18F-B720-97B8-4DF9-0EBE1E1CA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36FE4BAA-C81C-169F-780D-DA751D25F5CB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BBA85B0-2BAA-05DA-80B2-FCFA54FCE69D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C5CC231-4BC9-F5C4-DB18-7FDD91627F7C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C3A8E37-3F5F-22BC-C393-3C81399FCE58}"/>
              </a:ext>
            </a:extLst>
          </p:cNvPr>
          <p:cNvSpPr txBox="1"/>
          <p:nvPr/>
        </p:nvSpPr>
        <p:spPr>
          <a:xfrm>
            <a:off x="1028700" y="1213663"/>
            <a:ext cx="11401036" cy="114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Social Support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728BFD2-3B13-42F1-8BEB-5BF20B9B0CFB}"/>
              </a:ext>
            </a:extLst>
          </p:cNvPr>
          <p:cNvSpPr txBox="1"/>
          <p:nvPr/>
        </p:nvSpPr>
        <p:spPr>
          <a:xfrm>
            <a:off x="8001000" y="3842722"/>
            <a:ext cx="96012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Strategies</a:t>
            </a:r>
          </a:p>
          <a:p>
            <a:pPr algn="ctr"/>
            <a:endParaRPr lang="en-US" sz="12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Join a research group (Martínez et al., 2011).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Seek a critical colleague (Verla Uchida &amp; Roloff Rothman, 2023).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Set “social” deadlines: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Enter a pact with a peer.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Set a date to send your manuscript for feedback (</a:t>
            </a:r>
            <a:r>
              <a:rPr lang="en-US" sz="3600" dirty="0" err="1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Mayrath</a:t>
            </a: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2007).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80DAE6E-6E7B-EB4F-824B-E7FA1E096E60}"/>
              </a:ext>
            </a:extLst>
          </p:cNvPr>
          <p:cNvSpPr txBox="1"/>
          <p:nvPr/>
        </p:nvSpPr>
        <p:spPr>
          <a:xfrm>
            <a:off x="152400" y="8242340"/>
            <a:ext cx="7848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545454"/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Role of Social Support</a:t>
            </a:r>
          </a:p>
          <a:p>
            <a:pPr algn="ctr"/>
            <a:r>
              <a:rPr lang="en-US" sz="3000" dirty="0">
                <a:solidFill>
                  <a:srgbClr val="545454"/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Martínez, Floyd &amp; Erichsen, 2011;</a:t>
            </a:r>
          </a:p>
          <a:p>
            <a:pPr algn="ctr"/>
            <a:r>
              <a:rPr lang="en-US" sz="3000" dirty="0" err="1">
                <a:solidFill>
                  <a:srgbClr val="545454"/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Mayrath</a:t>
            </a:r>
            <a:r>
              <a:rPr lang="en-US" sz="3000" dirty="0">
                <a:solidFill>
                  <a:srgbClr val="545454"/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, 2007;</a:t>
            </a:r>
          </a:p>
          <a:p>
            <a:pPr algn="ctr"/>
            <a:r>
              <a:rPr lang="en-US" sz="3000" dirty="0">
                <a:solidFill>
                  <a:srgbClr val="545454"/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Verla Uchida &amp; Roloff Rothman, 2023</a:t>
            </a:r>
          </a:p>
        </p:txBody>
      </p:sp>
      <p:pic>
        <p:nvPicPr>
          <p:cNvPr id="1030" name="Picture 6" descr="Coffee: Who grows, drinks and pays the most?">
            <a:extLst>
              <a:ext uri="{FF2B5EF4-FFF2-40B4-BE49-F238E27FC236}">
                <a16:creationId xmlns:a16="http://schemas.microsoft.com/office/drawing/2014/main" id="{3B62E03B-D784-CA1D-33CF-2D840EC8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7" y="4024460"/>
            <a:ext cx="721178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0371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DDD02-EBC9-E117-E40E-ED6CB24F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CE155AA-E6D9-AB6A-E22B-C097E46780F3}"/>
              </a:ext>
            </a:extLst>
          </p:cNvPr>
          <p:cNvGrpSpPr/>
          <p:nvPr/>
        </p:nvGrpSpPr>
        <p:grpSpPr>
          <a:xfrm>
            <a:off x="-8836042" y="-1963238"/>
            <a:ext cx="21616132" cy="5167847"/>
            <a:chOff x="0" y="0"/>
            <a:chExt cx="5693138" cy="136107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05C1A64-ECC0-6F59-260B-1414EACF77A3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D76FBDF-27C3-411F-6163-99256FC58E05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57D660C2-48DC-E136-04D3-0176DEDEEDA4}"/>
              </a:ext>
            </a:extLst>
          </p:cNvPr>
          <p:cNvSpPr txBox="1"/>
          <p:nvPr/>
        </p:nvSpPr>
        <p:spPr>
          <a:xfrm>
            <a:off x="1028700" y="1213663"/>
            <a:ext cx="11401036" cy="111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Goal Setting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15737F2-BE29-D36E-5E98-1A2EF78A1723}"/>
              </a:ext>
            </a:extLst>
          </p:cNvPr>
          <p:cNvSpPr txBox="1"/>
          <p:nvPr/>
        </p:nvSpPr>
        <p:spPr>
          <a:xfrm>
            <a:off x="8285018" y="2628900"/>
            <a:ext cx="96012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               Strategies</a:t>
            </a:r>
          </a:p>
          <a:p>
            <a:pPr algn="ctr"/>
            <a:endParaRPr lang="en-US" sz="1200" dirty="0">
              <a:solidFill>
                <a:srgbClr val="545454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Set specific and challenging yet achievable goals (Locke &amp; Latham, 2002).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Consider both performance goals and learning goals (Swann, et al., 2020).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Define final goals and break them into smaller short-term goals (</a:t>
            </a:r>
            <a:r>
              <a:rPr lang="en-US" sz="3600" dirty="0" err="1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Morisano</a:t>
            </a: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2020).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Have an objective measurement of progress and track it (Locke &amp; Latham, 2002).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Visualize and mentally perform specific tasks (</a:t>
            </a:r>
            <a:r>
              <a:rPr lang="en-US" sz="3600" dirty="0" err="1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Oettingen</a:t>
            </a: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2012).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Have a very small goal that you will achieve today! (Fogg, 2020)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1A721882-17E4-F1DE-D4C6-6B98931EF4A5}"/>
              </a:ext>
            </a:extLst>
          </p:cNvPr>
          <p:cNvSpPr txBox="1"/>
          <p:nvPr/>
        </p:nvSpPr>
        <p:spPr>
          <a:xfrm>
            <a:off x="0" y="8334673"/>
            <a:ext cx="7543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Role &amp; Mechanism of Goal-Setting</a:t>
            </a:r>
          </a:p>
          <a:p>
            <a:pPr algn="ctr"/>
            <a:r>
              <a:rPr lang="en-US" sz="30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Bandura (1997), Locke &amp; Latham (2002), </a:t>
            </a:r>
            <a:r>
              <a:rPr lang="en-US" sz="3000" dirty="0" err="1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Morisano</a:t>
            </a:r>
            <a:r>
              <a:rPr lang="en-US" sz="3000" dirty="0">
                <a:solidFill>
                  <a:srgbClr val="545454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et al. (2010), Fogg (2020) </a:t>
            </a:r>
          </a:p>
        </p:txBody>
      </p:sp>
      <p:pic>
        <p:nvPicPr>
          <p:cNvPr id="6" name="Picture 5" descr="A notebook with text on it and light bulbs on the table&#10;&#10;AI-generated content may be incorrect.">
            <a:extLst>
              <a:ext uri="{FF2B5EF4-FFF2-40B4-BE49-F238E27FC236}">
                <a16:creationId xmlns:a16="http://schemas.microsoft.com/office/drawing/2014/main" id="{B37E080E-F26F-985B-34B1-5DAE0478B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96187"/>
            <a:ext cx="739140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320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5A3C6-9906-2E6B-E9F8-040422FBC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44A3BCB-C845-1616-484C-8714456A9F6C}"/>
              </a:ext>
            </a:extLst>
          </p:cNvPr>
          <p:cNvGrpSpPr/>
          <p:nvPr/>
        </p:nvGrpSpPr>
        <p:grpSpPr>
          <a:xfrm>
            <a:off x="-8458200" y="-1344251"/>
            <a:ext cx="21616132" cy="5167847"/>
            <a:chOff x="0" y="0"/>
            <a:chExt cx="5693138" cy="1361079"/>
          </a:xfrm>
          <a:solidFill>
            <a:schemeClr val="accent2">
              <a:lumMod val="75000"/>
            </a:schemeClr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BA3A180-3064-0C85-E226-8381BC9A10D6}"/>
                </a:ext>
              </a:extLst>
            </p:cNvPr>
            <p:cNvSpPr/>
            <p:nvPr/>
          </p:nvSpPr>
          <p:spPr>
            <a:xfrm>
              <a:off x="0" y="0"/>
              <a:ext cx="5693138" cy="1361079"/>
            </a:xfrm>
            <a:custGeom>
              <a:avLst/>
              <a:gdLst/>
              <a:ahLst/>
              <a:cxnLst/>
              <a:rect l="l" t="t" r="r" b="b"/>
              <a:pathLst>
                <a:path w="5693138" h="1361079">
                  <a:moveTo>
                    <a:pt x="23280" y="0"/>
                  </a:moveTo>
                  <a:lnTo>
                    <a:pt x="5669858" y="0"/>
                  </a:lnTo>
                  <a:cubicBezTo>
                    <a:pt x="5682715" y="0"/>
                    <a:pt x="5693138" y="10423"/>
                    <a:pt x="5693138" y="23280"/>
                  </a:cubicBezTo>
                  <a:lnTo>
                    <a:pt x="5693138" y="1337799"/>
                  </a:lnTo>
                  <a:cubicBezTo>
                    <a:pt x="5693138" y="1350656"/>
                    <a:pt x="5682715" y="1361079"/>
                    <a:pt x="5669858" y="1361079"/>
                  </a:cubicBezTo>
                  <a:lnTo>
                    <a:pt x="23280" y="1361079"/>
                  </a:lnTo>
                  <a:cubicBezTo>
                    <a:pt x="10423" y="1361079"/>
                    <a:pt x="0" y="1350656"/>
                    <a:pt x="0" y="1337799"/>
                  </a:cubicBezTo>
                  <a:lnTo>
                    <a:pt x="0" y="23280"/>
                  </a:lnTo>
                  <a:cubicBezTo>
                    <a:pt x="0" y="10423"/>
                    <a:pt x="10423" y="0"/>
                    <a:pt x="232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AD2A4C2-A261-FB68-CEEA-E53B5A9735D5}"/>
                </a:ext>
              </a:extLst>
            </p:cNvPr>
            <p:cNvSpPr txBox="1"/>
            <p:nvPr/>
          </p:nvSpPr>
          <p:spPr>
            <a:xfrm>
              <a:off x="0" y="-38100"/>
              <a:ext cx="5693138" cy="139917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9F02649-F1A2-9B52-2F09-75B56D651BC7}"/>
              </a:ext>
            </a:extLst>
          </p:cNvPr>
          <p:cNvSpPr txBox="1"/>
          <p:nvPr/>
        </p:nvSpPr>
        <p:spPr>
          <a:xfrm>
            <a:off x="471948" y="1239673"/>
            <a:ext cx="12001500" cy="1147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10400" spc="-655" dirty="0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Research Collaboration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56BC6F3-8B4A-434B-4A3B-B943A0636CB6}"/>
              </a:ext>
            </a:extLst>
          </p:cNvPr>
          <p:cNvSpPr txBox="1"/>
          <p:nvPr/>
        </p:nvSpPr>
        <p:spPr>
          <a:xfrm>
            <a:off x="7996084" y="4278641"/>
            <a:ext cx="983471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latin typeface="Helvetica World"/>
                <a:ea typeface="Helvetica World"/>
                <a:cs typeface="Helvetica World"/>
                <a:sym typeface="Helvetica World"/>
              </a:rPr>
              <a:t>Strategies</a:t>
            </a:r>
          </a:p>
          <a:p>
            <a:pPr algn="ctr"/>
            <a:endParaRPr lang="en-US" sz="1200" dirty="0"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latin typeface="Helvetica World"/>
                <a:ea typeface="Helvetica World"/>
                <a:cs typeface="Helvetica World"/>
                <a:sym typeface="Helvetica World"/>
              </a:rPr>
              <a:t>Coauthor papers (Martínez et al., 2011).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600" dirty="0">
                <a:latin typeface="Helvetica World"/>
                <a:ea typeface="Helvetica World"/>
                <a:cs typeface="Helvetica World"/>
                <a:sym typeface="Helvetica World"/>
              </a:rPr>
              <a:t>Join a research group (Levett &amp; Thelwall,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latin typeface="Helvetica World"/>
                <a:ea typeface="Helvetica World"/>
                <a:cs typeface="Helvetica World"/>
                <a:sym typeface="Helvetica World"/>
              </a:rPr>
              <a:t>Collaborate and network to boost productivity (</a:t>
            </a:r>
            <a:r>
              <a:rPr lang="en-US" sz="3600" kern="0" dirty="0">
                <a:effectLst/>
                <a:latin typeface="Helvetica" pitchFamily="2" charset="0"/>
                <a:ea typeface="Yu Mincho" panose="02020400000000000000" pitchFamily="18" charset="-128"/>
              </a:rPr>
              <a:t>Kiewra, Luo, &amp; Flanigan, 2021).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sz="3600" kern="0" dirty="0">
                <a:latin typeface="Helvetica" pitchFamily="2" charset="0"/>
                <a:ea typeface="Yu Mincho" panose="02020400000000000000" pitchFamily="18" charset="-128"/>
              </a:rPr>
              <a:t>Seek international collaborators if you can (</a:t>
            </a:r>
            <a:r>
              <a:rPr lang="en-US" sz="3600" kern="0" dirty="0" err="1">
                <a:latin typeface="Helvetica" pitchFamily="2" charset="0"/>
                <a:ea typeface="Yu Mincho" panose="02020400000000000000" pitchFamily="18" charset="-128"/>
              </a:rPr>
              <a:t>Kweik</a:t>
            </a:r>
            <a:r>
              <a:rPr lang="en-US" sz="3600" kern="0" dirty="0">
                <a:latin typeface="Helvetica" pitchFamily="2" charset="0"/>
                <a:ea typeface="Yu Mincho" panose="02020400000000000000" pitchFamily="18" charset="-128"/>
              </a:rPr>
              <a:t>, 2015)</a:t>
            </a:r>
            <a:endParaRPr lang="en-US" sz="3600" kern="0" dirty="0">
              <a:effectLst/>
              <a:latin typeface="Helvetica" pitchFamily="2" charset="0"/>
              <a:ea typeface="Yu Mincho" panose="02020400000000000000" pitchFamily="18" charset="-128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151AEE1-0E31-E2E3-15CC-70ED82E6E094}"/>
              </a:ext>
            </a:extLst>
          </p:cNvPr>
          <p:cNvSpPr txBox="1"/>
          <p:nvPr/>
        </p:nvSpPr>
        <p:spPr>
          <a:xfrm>
            <a:off x="152400" y="8242340"/>
            <a:ext cx="7848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Helvetica World"/>
                <a:cs typeface="Helvetica World"/>
                <a:sym typeface="Helvetica World"/>
              </a:rPr>
              <a:t>Role of Collaboration</a:t>
            </a:r>
          </a:p>
          <a:p>
            <a:pPr algn="ctr"/>
            <a:r>
              <a:rPr lang="en-US" sz="3000" kern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Yu Mincho" panose="02020400000000000000" pitchFamily="18" charset="-128"/>
              </a:rPr>
              <a:t>Baulant</a:t>
            </a:r>
            <a:r>
              <a:rPr lang="en-US" sz="3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Yu Mincho" panose="02020400000000000000" pitchFamily="18" charset="-128"/>
              </a:rPr>
              <a:t>, 2017;</a:t>
            </a:r>
          </a:p>
          <a:p>
            <a:pPr algn="ctr"/>
            <a:r>
              <a:rPr lang="en-US" sz="3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Yu Mincho" panose="02020400000000000000" pitchFamily="18" charset="-128"/>
              </a:rPr>
              <a:t>Kiewra, Luo, &amp; Flanigan, 2021;</a:t>
            </a:r>
          </a:p>
          <a:p>
            <a:pPr algn="ctr"/>
            <a:r>
              <a:rPr lang="en-US" sz="3000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  <a:ea typeface="Yu Mincho" panose="02020400000000000000" pitchFamily="18" charset="-128"/>
              </a:rPr>
              <a:t>Martínez, Floyd, &amp; Erichsen, 2011; 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  <a:ea typeface="Helvetica World"/>
              <a:cs typeface="Helvetica World"/>
              <a:sym typeface="Helvetica World"/>
            </a:endParaRPr>
          </a:p>
        </p:txBody>
      </p:sp>
      <p:pic>
        <p:nvPicPr>
          <p:cNvPr id="1026" name="Picture 2" descr="13+ Thousand Academic Collaboration Royalty-Free Images, Stock Photos &amp;  Pictures | Shutterstock">
            <a:extLst>
              <a:ext uri="{FF2B5EF4-FFF2-40B4-BE49-F238E27FC236}">
                <a16:creationId xmlns:a16="http://schemas.microsoft.com/office/drawing/2014/main" id="{4B2DDA60-C086-63B8-DA3B-31CB92E2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5" y="3429000"/>
            <a:ext cx="6698729" cy="44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9223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6297</TotalTime>
  <Words>3026</Words>
  <Application>Microsoft Office PowerPoint</Application>
  <PresentationFormat>Custom</PresentationFormat>
  <Paragraphs>236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Sitka Text</vt:lpstr>
      <vt:lpstr>Helvetica</vt:lpstr>
      <vt:lpstr>Arial</vt:lpstr>
      <vt:lpstr>Segoe UI</vt:lpstr>
      <vt:lpstr>Calibri</vt:lpstr>
      <vt:lpstr>Helvetica World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Minimalist Research Proposal Presentation</dc:title>
  <cp:lastModifiedBy>Tosh Tachino</cp:lastModifiedBy>
  <cp:revision>15</cp:revision>
  <dcterms:created xsi:type="dcterms:W3CDTF">2006-08-16T00:00:00Z</dcterms:created>
  <dcterms:modified xsi:type="dcterms:W3CDTF">2025-06-22T06:17:32Z</dcterms:modified>
  <dc:identifier>DAGh-e7CLpk</dc:identifier>
</cp:coreProperties>
</file>